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9" r:id="rId10"/>
    <p:sldId id="290" r:id="rId11"/>
    <p:sldId id="291" r:id="rId12"/>
    <p:sldId id="292" r:id="rId13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Montserrat Semi-Bold" charset="-52"/>
      <p:regular r:id="rId19"/>
    </p:embeddedFont>
    <p:embeddedFont>
      <p:font typeface="Tahoma" pitchFamily="34" charset="0"/>
      <p:regular r:id="rId20"/>
      <p:bold r:id="rId21"/>
    </p:embeddedFont>
    <p:embeddedFont>
      <p:font typeface="宋体" pitchFamily="2" charset="-122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77D94"/>
    <a:srgbClr val="442A36"/>
    <a:srgbClr val="B0A3AB"/>
    <a:srgbClr val="F9F4F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94622" autoAdjust="0"/>
  </p:normalViewPr>
  <p:slideViewPr>
    <p:cSldViewPr>
      <p:cViewPr>
        <p:scale>
          <a:sx n="60" d="100"/>
          <a:sy n="60" d="100"/>
        </p:scale>
        <p:origin x="38" y="7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E13E0-DEE7-4A52-9646-BAB8DCA4AC34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ABB53-0427-46C3-92EC-FAC3F97191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3402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57442" y="6991079"/>
            <a:ext cx="7232602" cy="5552469"/>
            <a:chOff x="0" y="0"/>
            <a:chExt cx="9643469" cy="740329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1850599"/>
              <a:ext cx="5552693" cy="5552693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9F4F9">
                  <a:alpha val="40000"/>
                </a:srgb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4090776" y="1850599"/>
              <a:ext cx="5552693" cy="5552693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AutoShape 7"/>
            <p:cNvSpPr/>
            <p:nvPr/>
          </p:nvSpPr>
          <p:spPr>
            <a:xfrm rot="2544341">
              <a:off x="4396540" y="-582842"/>
              <a:ext cx="159478" cy="4866884"/>
            </a:xfrm>
            <a:prstGeom prst="rect">
              <a:avLst/>
            </a:prstGeom>
            <a:solidFill>
              <a:srgbClr val="F9F4F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AutoShape 8"/>
            <p:cNvSpPr/>
            <p:nvPr/>
          </p:nvSpPr>
          <p:spPr>
            <a:xfrm rot="2544341">
              <a:off x="5314564" y="-582842"/>
              <a:ext cx="159478" cy="4866884"/>
            </a:xfrm>
            <a:prstGeom prst="rect">
              <a:avLst/>
            </a:prstGeom>
            <a:solidFill>
              <a:srgbClr val="F9F4F9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622354" y="-1624521"/>
            <a:ext cx="5783728" cy="7232602"/>
            <a:chOff x="0" y="0"/>
            <a:chExt cx="7711637" cy="9643469"/>
          </a:xfrm>
        </p:grpSpPr>
        <p:grpSp>
          <p:nvGrpSpPr>
            <p:cNvPr id="10" name="Group 10"/>
            <p:cNvGrpSpPr/>
            <p:nvPr/>
          </p:nvGrpSpPr>
          <p:grpSpPr>
            <a:xfrm rot="-5400000">
              <a:off x="2158944" y="4090776"/>
              <a:ext cx="5552693" cy="5552693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9F4F9">
                  <a:alpha val="40000"/>
                </a:srgb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 rot="-5400000">
              <a:off x="2158944" y="0"/>
              <a:ext cx="5552693" cy="5552693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AutoShape 14"/>
            <p:cNvSpPr/>
            <p:nvPr/>
          </p:nvSpPr>
          <p:spPr>
            <a:xfrm rot="-8255658">
              <a:off x="2538217" y="2274736"/>
              <a:ext cx="159478" cy="4866884"/>
            </a:xfrm>
            <a:prstGeom prst="rect">
              <a:avLst/>
            </a:prstGeom>
            <a:solidFill>
              <a:srgbClr val="F9F4F9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AutoShape 15"/>
            <p:cNvSpPr/>
            <p:nvPr/>
          </p:nvSpPr>
          <p:spPr>
            <a:xfrm rot="-8255658">
              <a:off x="1620193" y="2274736"/>
              <a:ext cx="159478" cy="4866884"/>
            </a:xfrm>
            <a:prstGeom prst="rect">
              <a:avLst/>
            </a:prstGeom>
            <a:solidFill>
              <a:srgbClr val="F9F4F9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124329" y="3294562"/>
            <a:ext cx="14087415" cy="6738549"/>
            <a:chOff x="32048" y="730798"/>
            <a:chExt cx="18783220" cy="8984731"/>
          </a:xfrm>
        </p:grpSpPr>
        <p:sp>
          <p:nvSpPr>
            <p:cNvPr id="19" name="TextBox 19"/>
            <p:cNvSpPr txBox="1"/>
            <p:nvPr/>
          </p:nvSpPr>
          <p:spPr>
            <a:xfrm>
              <a:off x="4117284" y="9005846"/>
              <a:ext cx="9810195" cy="709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0"/>
                </a:lnSpc>
              </a:pPr>
              <a:endParaRPr lang="en-US" sz="3164" dirty="0">
                <a:solidFill>
                  <a:srgbClr val="FFB1CE"/>
                </a:solidFill>
                <a:latin typeface="Montserrat Semi-Bold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2048" y="730798"/>
              <a:ext cx="18783220" cy="55912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81"/>
                </a:lnSpc>
              </a:pPr>
              <a:r>
                <a:rPr lang="ru-RU" sz="9380" dirty="0" smtClean="0">
                  <a:solidFill>
                    <a:srgbClr val="F9F4F9"/>
                  </a:solidFill>
                  <a:latin typeface="Times New Roman" pitchFamily="18" charset="0"/>
                  <a:cs typeface="Times New Roman" pitchFamily="18" charset="0"/>
                </a:rPr>
                <a:t>Проведенные работы </a:t>
              </a:r>
            </a:p>
            <a:p>
              <a:pPr algn="ctr">
                <a:lnSpc>
                  <a:spcPts val="10881"/>
                </a:lnSpc>
              </a:pPr>
              <a:r>
                <a:rPr lang="ru-RU" sz="9380" dirty="0">
                  <a:solidFill>
                    <a:srgbClr val="F9F4F9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9380" dirty="0" smtClean="0">
                  <a:solidFill>
                    <a:srgbClr val="F9F4F9"/>
                  </a:solidFill>
                  <a:latin typeface="Times New Roman" pitchFamily="18" charset="0"/>
                  <a:cs typeface="Times New Roman" pitchFamily="18" charset="0"/>
                </a:rPr>
                <a:t> 2024 </a:t>
              </a:r>
              <a:r>
                <a:rPr lang="ru-RU" sz="9380" dirty="0" smtClean="0">
                  <a:solidFill>
                    <a:srgbClr val="F9F4F9"/>
                  </a:solidFill>
                  <a:latin typeface="Times New Roman" pitchFamily="18" charset="0"/>
                  <a:cs typeface="Times New Roman" pitchFamily="18" charset="0"/>
                </a:rPr>
                <a:t>году </a:t>
              </a:r>
              <a:r>
                <a:rPr lang="ru-RU" sz="9380" dirty="0" smtClean="0">
                  <a:solidFill>
                    <a:srgbClr val="F9F4F9"/>
                  </a:solidFill>
                  <a:latin typeface="Times New Roman" pitchFamily="18" charset="0"/>
                  <a:cs typeface="Times New Roman" pitchFamily="18" charset="0"/>
                </a:rPr>
                <a:t>на территории г.о. Фрязино</a:t>
              </a:r>
              <a:endParaRPr lang="en-US" sz="9380" dirty="0">
                <a:solidFill>
                  <a:srgbClr val="F9F4F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8534400" y="571500"/>
            <a:ext cx="1447800" cy="1561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944543" y="484365"/>
            <a:ext cx="1574325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4000" dirty="0" smtClean="0"/>
              <a:t>Программа губернатора Московской области А. Ю. Воробьева комплексного благоустройства дворовых территорий государственной программы «Формирование современной комфортной городской среды».</a:t>
            </a:r>
            <a:endParaRPr lang="ru-RU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840200" y="266700"/>
            <a:ext cx="847985" cy="914400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-2743200" y="-2019300"/>
            <a:ext cx="3576136" cy="3613849"/>
            <a:chOff x="0" y="0"/>
            <a:chExt cx="5958381" cy="6063010"/>
          </a:xfrm>
        </p:grpSpPr>
        <p:grpSp>
          <p:nvGrpSpPr>
            <p:cNvPr id="3" name="Group 7"/>
            <p:cNvGrpSpPr/>
            <p:nvPr/>
          </p:nvGrpSpPr>
          <p:grpSpPr>
            <a:xfrm>
              <a:off x="0" y="0"/>
              <a:ext cx="5552693" cy="5552693"/>
              <a:chOff x="0" y="0"/>
              <a:chExt cx="6350000" cy="6350000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AutoShape 9"/>
            <p:cNvSpPr/>
            <p:nvPr/>
          </p:nvSpPr>
          <p:spPr>
            <a:xfrm rot="-2855658">
              <a:off x="4028043" y="1929636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10"/>
            <p:cNvSpPr/>
            <p:nvPr/>
          </p:nvSpPr>
          <p:spPr>
            <a:xfrm rot="-2855658">
              <a:off x="4028043" y="1011612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-1219467" y="9067533"/>
            <a:ext cx="2438935" cy="2438935"/>
            <a:chOff x="0" y="0"/>
            <a:chExt cx="6350000" cy="6350000"/>
          </a:xfrm>
        </p:grpSpPr>
        <p:sp>
          <p:nvSpPr>
            <p:cNvPr id="32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0" y="9410700"/>
            <a:ext cx="10363200" cy="876300"/>
          </a:xfrm>
          <a:prstGeom prst="round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51169" y="2824978"/>
            <a:ext cx="8763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/>
              <a:t>В 2024 году в рамках программы комплексного благоустройства дворовых территорий государственной программы «Формирование современной комфортной городской среды» вокруг дома 22 по проспекту Мира была проведена реконструкция асфальтобетонного покрытия тротуаров и проездов. Во дворе, который занимает почти 10 000 квадратных метров, заменили покрытие и бордюрные камни </a:t>
            </a:r>
            <a:r>
              <a:rPr lang="ru-RU" sz="2000" dirty="0" err="1" smtClean="0"/>
              <a:t>внутридворовой</a:t>
            </a:r>
            <a:r>
              <a:rPr lang="ru-RU" sz="2000" dirty="0" smtClean="0"/>
              <a:t> автомобильной дороги и семи тротуаров. Для комфорта и безопасности пешеходов обновили почти 3000 квадратных метров асфальта.</a:t>
            </a:r>
          </a:p>
          <a:p>
            <a:r>
              <a:rPr lang="ru-RU" sz="2000" dirty="0" smtClean="0"/>
              <a:t>Еще по четырем адресам была проведена модернизация асфальтового покрытия с дополнительным благоустройством за счет средств муниципальной программы:</a:t>
            </a:r>
          </a:p>
          <a:p>
            <a:r>
              <a:rPr lang="ru-RU" sz="2000" dirty="0" smtClean="0"/>
              <a:t>1. ул. Полевая, д. 15 – ул. 60 лет СССР, д. 11</a:t>
            </a:r>
          </a:p>
          <a:p>
            <a:r>
              <a:rPr lang="ru-RU" sz="2000" dirty="0" smtClean="0"/>
              <a:t>2. ул. Вокзальная, д. 25</a:t>
            </a:r>
          </a:p>
          <a:p>
            <a:r>
              <a:rPr lang="ru-RU" sz="2000" dirty="0" smtClean="0"/>
              <a:t>3. ул. Полевая, д. 27 А-Б-В-Г</a:t>
            </a:r>
          </a:p>
          <a:p>
            <a:r>
              <a:rPr lang="ru-RU" sz="2000" dirty="0" smtClean="0"/>
              <a:t>4. ул. Полевая, д. 23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*За прошедшие пять лет в городском округе </a:t>
            </a:r>
            <a:r>
              <a:rPr lang="ru-RU" sz="2000" dirty="0" err="1" smtClean="0"/>
              <a:t>Фрязино</a:t>
            </a:r>
            <a:r>
              <a:rPr lang="ru-RU" sz="2000" dirty="0" smtClean="0"/>
              <a:t> комплексное благоустройство дворовых территорий было проведено по 19 адресам. 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3075" name="Picture 3" descr="D:\Татьяна\Downloads\20240711170844__MG_8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2200" y="2933700"/>
            <a:ext cx="76581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944543" y="484365"/>
            <a:ext cx="15743257" cy="347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4000" dirty="0" smtClean="0"/>
              <a:t>Программа губернатора Московской области А. Ю. Воробьева по замене и модернизации детских игровых площадок государственной программы «Формирование современной комфортной городской среды».</a:t>
            </a:r>
          </a:p>
          <a:p>
            <a:endParaRPr lang="ru-RU" sz="6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840200" y="266700"/>
            <a:ext cx="847985" cy="914400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-2743200" y="-2019300"/>
            <a:ext cx="3576136" cy="3613849"/>
            <a:chOff x="0" y="0"/>
            <a:chExt cx="5958381" cy="6063010"/>
          </a:xfrm>
        </p:grpSpPr>
        <p:grpSp>
          <p:nvGrpSpPr>
            <p:cNvPr id="3" name="Group 7"/>
            <p:cNvGrpSpPr/>
            <p:nvPr/>
          </p:nvGrpSpPr>
          <p:grpSpPr>
            <a:xfrm>
              <a:off x="0" y="0"/>
              <a:ext cx="5552693" cy="5552693"/>
              <a:chOff x="0" y="0"/>
              <a:chExt cx="6350000" cy="6350000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AutoShape 9"/>
            <p:cNvSpPr/>
            <p:nvPr/>
          </p:nvSpPr>
          <p:spPr>
            <a:xfrm rot="-2855658">
              <a:off x="4028043" y="1929636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10"/>
            <p:cNvSpPr/>
            <p:nvPr/>
          </p:nvSpPr>
          <p:spPr>
            <a:xfrm rot="-2855658">
              <a:off x="4028043" y="1011612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-1219467" y="9067533"/>
            <a:ext cx="2438935" cy="2438935"/>
            <a:chOff x="0" y="0"/>
            <a:chExt cx="6350000" cy="6350000"/>
          </a:xfrm>
        </p:grpSpPr>
        <p:sp>
          <p:nvSpPr>
            <p:cNvPr id="32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0" y="9410700"/>
            <a:ext cx="10363200" cy="876300"/>
          </a:xfrm>
          <a:prstGeom prst="round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44543" y="3130062"/>
            <a:ext cx="73152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/>
              <a:t>В 2024 году была обустроена большая современная детская площадка для жителей нескольких дворов по адресу: ул. Попова, д. 3А-4А. На площади в 450 кв. метров уложено </a:t>
            </a:r>
            <a:r>
              <a:rPr lang="ru-RU" sz="2000" dirty="0" err="1" smtClean="0"/>
              <a:t>травмобезопасное</a:t>
            </a:r>
            <a:r>
              <a:rPr lang="ru-RU" sz="2000" dirty="0" smtClean="0"/>
              <a:t> покрытие из резиновой крошки, установлены современные игровые элементы, лавочки и урны.</a:t>
            </a:r>
          </a:p>
          <a:p>
            <a:r>
              <a:rPr lang="ru-RU" sz="2000" dirty="0" smtClean="0"/>
              <a:t>Также за счет средств муниципального бюджета проходит модернизация детских игровых площадок с заменой покрытия и игровых элементов по трем адресам:</a:t>
            </a:r>
          </a:p>
          <a:p>
            <a:r>
              <a:rPr lang="ru-RU" sz="2000" dirty="0" smtClean="0"/>
              <a:t>1. ул. Московская, д. 3</a:t>
            </a:r>
          </a:p>
          <a:p>
            <a:r>
              <a:rPr lang="ru-RU" sz="2000" dirty="0" smtClean="0"/>
              <a:t>2. ул. Московская, д. 4</a:t>
            </a:r>
          </a:p>
          <a:p>
            <a:r>
              <a:rPr lang="ru-RU" sz="2000" dirty="0" smtClean="0"/>
              <a:t>3. ул. Вокзальная, д. 25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*За прошедшие пять лет в городском округе </a:t>
            </a:r>
            <a:r>
              <a:rPr lang="ru-RU" sz="2000" dirty="0" err="1" smtClean="0"/>
              <a:t>Фрязино</a:t>
            </a:r>
            <a:r>
              <a:rPr lang="ru-RU" sz="2000" dirty="0" smtClean="0"/>
              <a:t> были установлены 10 игровых площадок по программе губернатора Подмосковья А. Ю. Воробьева, еще 9 площадок капитально обновлены вне региональной программы.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935200" y="5212304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59712" y="6823417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Татьяна\Downloads\_MG_1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11000" y="2705100"/>
            <a:ext cx="5219700" cy="3479800"/>
          </a:xfrm>
          <a:prstGeom prst="rect">
            <a:avLst/>
          </a:prstGeom>
          <a:noFill/>
        </p:spPr>
      </p:pic>
      <p:pic>
        <p:nvPicPr>
          <p:cNvPr id="4099" name="Picture 3" descr="D:\Татьяна\Downloads\photo_2024-10-02_22-32-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11000" y="6286500"/>
            <a:ext cx="5257800" cy="3503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944543" y="484365"/>
            <a:ext cx="15743257" cy="2246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4000" dirty="0" smtClean="0"/>
              <a:t>Программа «Развитие и функционирование дорожно-транспортного комплекса» подпрограммы «Дороги Подмосковья»</a:t>
            </a:r>
          </a:p>
          <a:p>
            <a:endParaRPr lang="ru-RU" sz="6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840200" y="266700"/>
            <a:ext cx="847985" cy="914400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-2743200" y="-2019300"/>
            <a:ext cx="3576136" cy="3613849"/>
            <a:chOff x="0" y="0"/>
            <a:chExt cx="5958381" cy="6063010"/>
          </a:xfrm>
        </p:grpSpPr>
        <p:grpSp>
          <p:nvGrpSpPr>
            <p:cNvPr id="3" name="Group 7"/>
            <p:cNvGrpSpPr/>
            <p:nvPr/>
          </p:nvGrpSpPr>
          <p:grpSpPr>
            <a:xfrm>
              <a:off x="0" y="0"/>
              <a:ext cx="5552693" cy="5552693"/>
              <a:chOff x="0" y="0"/>
              <a:chExt cx="6350000" cy="6350000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AutoShape 9"/>
            <p:cNvSpPr/>
            <p:nvPr/>
          </p:nvSpPr>
          <p:spPr>
            <a:xfrm rot="-2855658">
              <a:off x="4028043" y="1929636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10"/>
            <p:cNvSpPr/>
            <p:nvPr/>
          </p:nvSpPr>
          <p:spPr>
            <a:xfrm rot="-2855658">
              <a:off x="4028043" y="1011612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-1219467" y="9067533"/>
            <a:ext cx="2438935" cy="2438935"/>
            <a:chOff x="0" y="0"/>
            <a:chExt cx="6350000" cy="6350000"/>
          </a:xfrm>
        </p:grpSpPr>
        <p:sp>
          <p:nvSpPr>
            <p:cNvPr id="32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0" y="9410700"/>
            <a:ext cx="10363200" cy="876300"/>
          </a:xfrm>
          <a:prstGeom prst="round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90600" y="2095500"/>
            <a:ext cx="9372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/>
              <a:t>В 2024 году была проведена капитальная замена асфальтобетонного покрытия и бордюров на пяти улицах </a:t>
            </a:r>
            <a:r>
              <a:rPr lang="ru-RU" sz="2000" dirty="0" err="1" smtClean="0"/>
              <a:t>Наукограда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ул. Попова (два участка);</a:t>
            </a:r>
          </a:p>
          <a:p>
            <a:r>
              <a:rPr lang="ru-RU" sz="2000" dirty="0" smtClean="0"/>
              <a:t>2. ул. Горького;</a:t>
            </a:r>
          </a:p>
          <a:p>
            <a:r>
              <a:rPr lang="ru-RU" sz="2000" dirty="0" smtClean="0"/>
              <a:t>3. дорога к проходной АО «НПП «Исток» им. </a:t>
            </a:r>
            <a:r>
              <a:rPr lang="ru-RU" sz="2000" dirty="0" err="1" smtClean="0"/>
              <a:t>Шокина</a:t>
            </a:r>
            <a:r>
              <a:rPr lang="ru-RU" sz="2000" dirty="0" smtClean="0"/>
              <a:t>»;</a:t>
            </a:r>
          </a:p>
          <a:p>
            <a:r>
              <a:rPr lang="ru-RU" sz="2000" dirty="0" smtClean="0"/>
              <a:t>4. ул. Пушкина;</a:t>
            </a:r>
          </a:p>
          <a:p>
            <a:r>
              <a:rPr lang="ru-RU" sz="2000" dirty="0" smtClean="0"/>
              <a:t>5. ул. Советская.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Общая протяженность полотна, которая подлежала замене, составила 2,765 километров.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*За прошедшие пять лет в городском округе </a:t>
            </a:r>
            <a:r>
              <a:rPr lang="ru-RU" sz="2000" dirty="0" err="1" smtClean="0"/>
              <a:t>Фрязино</a:t>
            </a:r>
            <a:r>
              <a:rPr lang="ru-RU" sz="2000" dirty="0" smtClean="0"/>
              <a:t> был проведена замена асфальтобетонного покрытия и бортового камня по 20 адресам.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935200" y="5212304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935200" y="6591300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D:\Татьяна\Downloads\20240910175213__MG_68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5800" y="2628900"/>
            <a:ext cx="5029200" cy="3352800"/>
          </a:xfrm>
          <a:prstGeom prst="rect">
            <a:avLst/>
          </a:prstGeom>
          <a:noFill/>
        </p:spPr>
      </p:pic>
      <p:pic>
        <p:nvPicPr>
          <p:cNvPr id="5123" name="Picture 3" descr="D:\Татьяна\Downloads\20240910174256__MG_6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15800" y="605790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944543" y="484365"/>
            <a:ext cx="15743257" cy="2246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/>
              <a:t>Р</a:t>
            </a:r>
            <a:r>
              <a:rPr lang="ru-RU" sz="4000" dirty="0" smtClean="0"/>
              <a:t>аботы по ХВС и водоотведению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Исполнитель  </a:t>
            </a:r>
            <a:r>
              <a:rPr lang="ru-RU" sz="4000" dirty="0"/>
              <a:t>- Филиал МУП «МЩВ» - «ВГО Фрязино</a:t>
            </a:r>
            <a:r>
              <a:rPr lang="ru-RU" sz="4000" dirty="0" smtClean="0"/>
              <a:t>»</a:t>
            </a:r>
          </a:p>
          <a:p>
            <a:endParaRPr lang="ru-RU" sz="6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840200" y="266700"/>
            <a:ext cx="847985" cy="914400"/>
          </a:xfrm>
          <a:prstGeom prst="rect">
            <a:avLst/>
          </a:prstGeom>
          <a:noFill/>
        </p:spPr>
      </p:pic>
      <p:grpSp>
        <p:nvGrpSpPr>
          <p:cNvPr id="18" name="Group 6"/>
          <p:cNvGrpSpPr/>
          <p:nvPr/>
        </p:nvGrpSpPr>
        <p:grpSpPr>
          <a:xfrm>
            <a:off x="-2743200" y="-2019300"/>
            <a:ext cx="3576136" cy="3613849"/>
            <a:chOff x="0" y="0"/>
            <a:chExt cx="5958381" cy="6063010"/>
          </a:xfrm>
        </p:grpSpPr>
        <p:grpSp>
          <p:nvGrpSpPr>
            <p:cNvPr id="19" name="Group 7"/>
            <p:cNvGrpSpPr/>
            <p:nvPr/>
          </p:nvGrpSpPr>
          <p:grpSpPr>
            <a:xfrm>
              <a:off x="0" y="0"/>
              <a:ext cx="5552693" cy="5552693"/>
              <a:chOff x="0" y="0"/>
              <a:chExt cx="6350000" cy="6350000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AutoShape 9"/>
            <p:cNvSpPr/>
            <p:nvPr/>
          </p:nvSpPr>
          <p:spPr>
            <a:xfrm rot="-2855658">
              <a:off x="4028043" y="1929636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10"/>
            <p:cNvSpPr/>
            <p:nvPr/>
          </p:nvSpPr>
          <p:spPr>
            <a:xfrm rot="-2855658">
              <a:off x="4028043" y="1011612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Group 10"/>
          <p:cNvGrpSpPr/>
          <p:nvPr/>
        </p:nvGrpSpPr>
        <p:grpSpPr>
          <a:xfrm>
            <a:off x="-1219467" y="9067533"/>
            <a:ext cx="2438935" cy="2438935"/>
            <a:chOff x="0" y="0"/>
            <a:chExt cx="6350000" cy="6350000"/>
          </a:xfrm>
        </p:grpSpPr>
        <p:sp>
          <p:nvSpPr>
            <p:cNvPr id="32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0" y="9410700"/>
            <a:ext cx="10363200" cy="876300"/>
          </a:xfrm>
          <a:prstGeom prst="round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9340" y="1768361"/>
            <a:ext cx="105156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800" b="1" dirty="0" smtClean="0"/>
              <a:t>Холодное водоснабжение: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Строительство водопроводной линии (ПНД, Д-315) от ул. Садовой д.18 до ул. Нахимова д.10А (900 м.п.) – 2024-2025 гг.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Модернизация ВНС № 7 и № 8 (автоматизация, диспетчеризация).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Модернизация ВЗУ №3 (ул. Вокзальная д.2а) с установкой охранной сигнализации, автоматизации и диспетчеризации.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Капитальный ремонт сети ХВС от ул. Дудкина до ул. Ленина (Ду-150мм – 142,95 м.п.).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Капитальный ремонт сети ХВС от ВНС №4 до МКД по ул. Павла </a:t>
            </a:r>
            <a:r>
              <a:rPr lang="ru-RU" sz="2000" dirty="0" err="1" smtClean="0"/>
              <a:t>Блинова</a:t>
            </a:r>
            <a:r>
              <a:rPr lang="ru-RU" sz="2000" dirty="0" smtClean="0"/>
              <a:t> д.2 (ду-110 мм – 90,0 м.п.).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r>
              <a:rPr lang="ru-RU" sz="2800" b="1" dirty="0" smtClean="0"/>
              <a:t>Водоотведение: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Капитальный ремонт канализационного напорного коллектора (Д-600 мм) на КНС Московская (50 м.п.).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Текущий ремонт вентиляционного оборудования на КНС «</a:t>
            </a:r>
            <a:r>
              <a:rPr lang="ru-RU" sz="2000" dirty="0" err="1" smtClean="0"/>
              <a:t>Чижово</a:t>
            </a:r>
            <a:r>
              <a:rPr lang="ru-RU" sz="2000" dirty="0" smtClean="0"/>
              <a:t>».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Модернизация КНС "</a:t>
            </a:r>
            <a:r>
              <a:rPr lang="ru-RU" sz="2000" dirty="0" err="1" smtClean="0"/>
              <a:t>Чижово</a:t>
            </a:r>
            <a:r>
              <a:rPr lang="ru-RU" sz="2000" dirty="0" smtClean="0"/>
              <a:t>" (ВКНС, замена запорной арматуры).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Внедрение и развитие системы автоматизации и диспетчеризации КНС «Микрорайон» (решетка-дробилка, модернизация насосного оборудования).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Перекладка канализационного коллектора Ду-600 по </a:t>
            </a:r>
            <a:r>
              <a:rPr lang="ru-RU" sz="2000" dirty="0" err="1" smtClean="0"/>
              <a:t>пр-кт</a:t>
            </a:r>
            <a:r>
              <a:rPr lang="ru-RU" sz="2000" dirty="0" smtClean="0"/>
              <a:t> Мира 19 (возле Морга) – 18 м.п.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Реконструкция камер на коллекторе Ду-450 по адресам: </a:t>
            </a:r>
            <a:r>
              <a:rPr lang="ru-RU" sz="2000" dirty="0" err="1" smtClean="0"/>
              <a:t>пр-кт</a:t>
            </a:r>
            <a:r>
              <a:rPr lang="ru-RU" sz="2000" dirty="0" smtClean="0"/>
              <a:t> Мира 19 (возле Морга), </a:t>
            </a:r>
            <a:r>
              <a:rPr lang="ru-RU" sz="2000" dirty="0" err="1" smtClean="0"/>
              <a:t>пр-кт</a:t>
            </a:r>
            <a:r>
              <a:rPr lang="ru-RU" sz="2000" dirty="0" smtClean="0"/>
              <a:t> Мира 6, </a:t>
            </a:r>
            <a:r>
              <a:rPr lang="ru-RU" sz="2000" dirty="0" err="1" smtClean="0"/>
              <a:t>пр-кт</a:t>
            </a:r>
            <a:r>
              <a:rPr lang="ru-RU" sz="2000" dirty="0" smtClean="0"/>
              <a:t> Мира 2А  (возле АЗС «</a:t>
            </a:r>
            <a:r>
              <a:rPr lang="ru-RU" sz="2000" dirty="0" err="1" smtClean="0"/>
              <a:t>Лукойл</a:t>
            </a:r>
            <a:r>
              <a:rPr lang="ru-RU" sz="2000" dirty="0" smtClean="0"/>
              <a:t>»).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5163800" y="3238500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77052" y="6667500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fcf98180baa1dbaa75b4a3ac983cba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20600" y="5905500"/>
            <a:ext cx="5562600" cy="4171950"/>
          </a:xfrm>
          <a:prstGeom prst="rect">
            <a:avLst/>
          </a:prstGeom>
        </p:spPr>
      </p:pic>
      <p:pic>
        <p:nvPicPr>
          <p:cNvPr id="16" name="Рисунок 15" descr="_MG_0757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20600" y="1943100"/>
            <a:ext cx="5524500" cy="368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929471" y="3295579"/>
            <a:ext cx="806212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smtClean="0"/>
              <a:t>Проведен ремонт более 2 км КЛ-10кВ, что повысило надежность электроснабжения ряда объектов, включая Д/с 6, Полицию, СОШ № 7, Лицей, Котельную №14, ЦТП-10, ВНС-10 и жилые дома по улицам Советская, Школьная, Московская, пр-т Мира. Также заменено оборудование РУ-10кВ и РУ-0.4кВ на РТП-8, ТП-6, ТП-15. Это повысило надёжность электроснабжения Д/с 13, Д/с 15, СОШ № 5, ЦТП-5, ЦТП-17, ВНС-15 и жилых домов по улицам Нахимова, Горького, Полевая, Ленина, </a:t>
            </a:r>
            <a:r>
              <a:rPr lang="ru-RU" sz="2000" dirty="0" err="1" smtClean="0"/>
              <a:t>пр-т</a:t>
            </a:r>
            <a:r>
              <a:rPr lang="ru-RU" sz="2000" dirty="0" smtClean="0"/>
              <a:t> Мира.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840200" y="266700"/>
            <a:ext cx="847985" cy="914400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-2743200" y="-2019300"/>
            <a:ext cx="3576136" cy="3613849"/>
            <a:chOff x="0" y="0"/>
            <a:chExt cx="5958381" cy="6063010"/>
          </a:xfrm>
        </p:grpSpPr>
        <p:grpSp>
          <p:nvGrpSpPr>
            <p:cNvPr id="3" name="Group 7"/>
            <p:cNvGrpSpPr/>
            <p:nvPr/>
          </p:nvGrpSpPr>
          <p:grpSpPr>
            <a:xfrm>
              <a:off x="0" y="0"/>
              <a:ext cx="5552693" cy="5552693"/>
              <a:chOff x="0" y="0"/>
              <a:chExt cx="6350000" cy="6350000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AutoShape 9"/>
            <p:cNvSpPr/>
            <p:nvPr/>
          </p:nvSpPr>
          <p:spPr>
            <a:xfrm rot="-2855658">
              <a:off x="4028043" y="1929636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10"/>
            <p:cNvSpPr/>
            <p:nvPr/>
          </p:nvSpPr>
          <p:spPr>
            <a:xfrm rot="-2855658">
              <a:off x="4028043" y="1011612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-1219467" y="9067533"/>
            <a:ext cx="2438935" cy="2438935"/>
            <a:chOff x="0" y="0"/>
            <a:chExt cx="6350000" cy="6350000"/>
          </a:xfrm>
        </p:grpSpPr>
        <p:sp>
          <p:nvSpPr>
            <p:cNvPr id="32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0" y="9410700"/>
            <a:ext cx="10363200" cy="876300"/>
          </a:xfrm>
          <a:prstGeom prst="round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90600" y="2095500"/>
            <a:ext cx="1562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3" name="TextBox 24"/>
          <p:cNvSpPr txBox="1"/>
          <p:nvPr/>
        </p:nvSpPr>
        <p:spPr>
          <a:xfrm>
            <a:off x="944543" y="484365"/>
            <a:ext cx="15743257" cy="2246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/>
              <a:t>Р</a:t>
            </a:r>
            <a:r>
              <a:rPr lang="ru-RU" sz="4000" dirty="0" smtClean="0"/>
              <a:t>аботы на электросетях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Исполнитель  </a:t>
            </a:r>
            <a:r>
              <a:rPr lang="ru-RU" sz="4000" dirty="0"/>
              <a:t>- АО «</a:t>
            </a:r>
            <a:r>
              <a:rPr lang="ru-RU" sz="4000" dirty="0" err="1"/>
              <a:t>Мособлэнерго</a:t>
            </a:r>
            <a:r>
              <a:rPr lang="ru-RU" sz="4000" dirty="0"/>
              <a:t>» </a:t>
            </a:r>
            <a:endParaRPr lang="ru-RU" sz="4000" dirty="0" smtClean="0"/>
          </a:p>
          <a:p>
            <a:endParaRPr lang="ru-RU" sz="6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63800" y="3238500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90304" y="4561472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photo_2024-12-10_11-55-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1200" y="2476500"/>
            <a:ext cx="8291749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990600" y="495300"/>
            <a:ext cx="1574325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 smtClean="0"/>
              <a:t>Капитальный ремонт вводов сетей теплоснабжения в МКД:</a:t>
            </a:r>
          </a:p>
          <a:p>
            <a:r>
              <a:rPr lang="ru-RU" sz="4000" dirty="0" smtClean="0"/>
              <a:t>Исполнитель - ООО «Империя»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840200" y="266700"/>
            <a:ext cx="847985" cy="914400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-2743200" y="-2019300"/>
            <a:ext cx="3576136" cy="3613849"/>
            <a:chOff x="0" y="0"/>
            <a:chExt cx="5958381" cy="6063010"/>
          </a:xfrm>
        </p:grpSpPr>
        <p:grpSp>
          <p:nvGrpSpPr>
            <p:cNvPr id="3" name="Group 7"/>
            <p:cNvGrpSpPr/>
            <p:nvPr/>
          </p:nvGrpSpPr>
          <p:grpSpPr>
            <a:xfrm>
              <a:off x="0" y="0"/>
              <a:ext cx="5552693" cy="5552693"/>
              <a:chOff x="0" y="0"/>
              <a:chExt cx="6350000" cy="6350000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AutoShape 9"/>
            <p:cNvSpPr/>
            <p:nvPr/>
          </p:nvSpPr>
          <p:spPr>
            <a:xfrm rot="-2855658">
              <a:off x="4028043" y="1929636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10"/>
            <p:cNvSpPr/>
            <p:nvPr/>
          </p:nvSpPr>
          <p:spPr>
            <a:xfrm rot="-2855658">
              <a:off x="4028043" y="1011612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-1219467" y="9067533"/>
            <a:ext cx="2438935" cy="2438935"/>
            <a:chOff x="0" y="0"/>
            <a:chExt cx="6350000" cy="6350000"/>
          </a:xfrm>
        </p:grpSpPr>
        <p:sp>
          <p:nvSpPr>
            <p:cNvPr id="32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0" y="9410700"/>
            <a:ext cx="10363200" cy="876300"/>
          </a:xfrm>
          <a:prstGeom prst="round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54157" y="2999886"/>
            <a:ext cx="15621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ул. Московская, 2А (от УТ-207);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ул. Нахимова, 27 (от УТ-88);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ул. Ленина, 26 (от УТ-26);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Окружной проезд, 2А (от УТ-1116);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ул. Школьная, 1А (от УТ-113);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ул. Попова, от д. 8 до д. 10;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пр. Мира: д. 11 (от УТ-207), д. 17 (от УТ-259А), </a:t>
            </a:r>
          </a:p>
          <a:p>
            <a:r>
              <a:rPr lang="ru-RU" sz="2000" dirty="0" smtClean="0"/>
              <a:t>д. 24/2 (от УТ-4), д. 24/3 (от УТ-4), д. 13 (от УТ-208).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5" name="Рисунок 14" descr="_MG_14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1600" y="2476500"/>
            <a:ext cx="862965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1013791" y="3242534"/>
            <a:ext cx="746759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dirty="0" smtClean="0"/>
              <a:t>Капитальный ремонт кровель МКД выполнялся в рамках региональной программы капремонта (2014-2049 гг.) и краткосрочного плана (2023-2025 гг.). Ремонт скатных кровель включил в себя полную замену покрытия, разборку старых элементов (листов, обрешетки, </a:t>
            </a:r>
            <a:r>
              <a:rPr lang="ru-RU" sz="2000" dirty="0" err="1" smtClean="0"/>
              <a:t>пароизоляции</a:t>
            </a:r>
            <a:r>
              <a:rPr lang="ru-RU" sz="2000" dirty="0" smtClean="0"/>
              <a:t>), ремонт или замену деревянных конструкций (стропил, обрешетки), а также </a:t>
            </a:r>
            <a:r>
              <a:rPr lang="ru-RU" sz="2000" dirty="0" err="1" smtClean="0"/>
              <a:t>огнебиозащитную</a:t>
            </a:r>
            <a:r>
              <a:rPr lang="ru-RU" sz="2000" dirty="0" smtClean="0"/>
              <a:t> обработку древесины.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840200" y="266700"/>
            <a:ext cx="847985" cy="914400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-2743200" y="-2019300"/>
            <a:ext cx="3576136" cy="3613849"/>
            <a:chOff x="0" y="0"/>
            <a:chExt cx="5958381" cy="6063010"/>
          </a:xfrm>
        </p:grpSpPr>
        <p:grpSp>
          <p:nvGrpSpPr>
            <p:cNvPr id="3" name="Group 7"/>
            <p:cNvGrpSpPr/>
            <p:nvPr/>
          </p:nvGrpSpPr>
          <p:grpSpPr>
            <a:xfrm>
              <a:off x="0" y="0"/>
              <a:ext cx="5552693" cy="5552693"/>
              <a:chOff x="0" y="0"/>
              <a:chExt cx="6350000" cy="6350000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AutoShape 9"/>
            <p:cNvSpPr/>
            <p:nvPr/>
          </p:nvSpPr>
          <p:spPr>
            <a:xfrm rot="-2855658">
              <a:off x="4028043" y="1929636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10"/>
            <p:cNvSpPr/>
            <p:nvPr/>
          </p:nvSpPr>
          <p:spPr>
            <a:xfrm rot="-2855658">
              <a:off x="4028043" y="1011612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-1219467" y="9067533"/>
            <a:ext cx="2438935" cy="2438935"/>
            <a:chOff x="0" y="0"/>
            <a:chExt cx="6350000" cy="6350000"/>
          </a:xfrm>
        </p:grpSpPr>
        <p:sp>
          <p:nvSpPr>
            <p:cNvPr id="32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0" y="9410700"/>
            <a:ext cx="10363200" cy="876300"/>
          </a:xfrm>
          <a:prstGeom prst="round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90600" y="2095500"/>
            <a:ext cx="1562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3" name="TextBox 24"/>
          <p:cNvSpPr txBox="1"/>
          <p:nvPr/>
        </p:nvSpPr>
        <p:spPr>
          <a:xfrm>
            <a:off x="990600" y="495300"/>
            <a:ext cx="1574325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000" dirty="0" smtClean="0"/>
              <a:t>Капитальный ремонт кровель МКД г.:</a:t>
            </a:r>
          </a:p>
          <a:p>
            <a:r>
              <a:rPr lang="ru-RU" sz="4000" dirty="0" smtClean="0"/>
              <a:t>Исполнитель -</a:t>
            </a:r>
            <a:r>
              <a:rPr lang="ru-RU" sz="4000" dirty="0"/>
              <a:t> ООО «Строй Монтаж СП» 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63800" y="3238500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35200" y="5212304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Татьяна\Downloads\20240731173200__MG_1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3800" y="2095500"/>
            <a:ext cx="5600700" cy="3733800"/>
          </a:xfrm>
          <a:prstGeom prst="rect">
            <a:avLst/>
          </a:prstGeom>
          <a:noFill/>
        </p:spPr>
      </p:pic>
      <p:pic>
        <p:nvPicPr>
          <p:cNvPr id="1027" name="Picture 3" descr="D:\Татьяна\Downloads\20240905173025__MG_6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3800" y="5981700"/>
            <a:ext cx="5638800" cy="375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840200" y="266700"/>
            <a:ext cx="847985" cy="914400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-2743200" y="-2019300"/>
            <a:ext cx="3576136" cy="3613849"/>
            <a:chOff x="0" y="0"/>
            <a:chExt cx="5958381" cy="6063010"/>
          </a:xfrm>
        </p:grpSpPr>
        <p:grpSp>
          <p:nvGrpSpPr>
            <p:cNvPr id="3" name="Group 7"/>
            <p:cNvGrpSpPr/>
            <p:nvPr/>
          </p:nvGrpSpPr>
          <p:grpSpPr>
            <a:xfrm>
              <a:off x="0" y="0"/>
              <a:ext cx="5552693" cy="5552693"/>
              <a:chOff x="0" y="0"/>
              <a:chExt cx="6350000" cy="6350000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AutoShape 9"/>
            <p:cNvSpPr/>
            <p:nvPr/>
          </p:nvSpPr>
          <p:spPr>
            <a:xfrm rot="-2855658">
              <a:off x="4028043" y="1929636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10"/>
            <p:cNvSpPr/>
            <p:nvPr/>
          </p:nvSpPr>
          <p:spPr>
            <a:xfrm rot="-2855658">
              <a:off x="4028043" y="1011612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-1219467" y="9067533"/>
            <a:ext cx="2438935" cy="2438935"/>
            <a:chOff x="0" y="0"/>
            <a:chExt cx="6350000" cy="6350000"/>
          </a:xfrm>
        </p:grpSpPr>
        <p:sp>
          <p:nvSpPr>
            <p:cNvPr id="32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0" y="9410700"/>
            <a:ext cx="10363200" cy="876300"/>
          </a:xfrm>
          <a:prstGeom prst="round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24000" y="1714506"/>
          <a:ext cx="15163801" cy="7543800"/>
        </p:xfrm>
        <a:graphic>
          <a:graphicData uri="http://schemas.openxmlformats.org/drawingml/2006/table">
            <a:tbl>
              <a:tblPr/>
              <a:tblGrid>
                <a:gridCol w="1497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88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29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164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180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ahoma"/>
                          <a:cs typeface="Times New Roman"/>
                        </a:rPr>
                        <a:t>№ п.п.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Адрес МКД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Тип кровли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Площадь кровли (кв.м)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Стоимость работ (млн.руб.)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пр. Спортивный, д.3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скатная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950,4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13,1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пр. Спортивный, д.5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скатная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981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13,5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Вокзальная, д.1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скатная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1348,72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18,6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Вокзальная, д.21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скатная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931,17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13,5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Вокзальная, д.23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скатная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938,99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13,6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Вокзальная, д.15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скатная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1553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22,5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Попова, д.2а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скатная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1168,54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16,1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Ленина, д.18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скатная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1058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ahoma"/>
                          <a:cs typeface="Times New Roman"/>
                        </a:rPr>
                        <a:t>15,3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Центральная, д.27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скатная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1725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23,8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Центральная, д.10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плоская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1903,85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19,5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Луговая, д.29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плоская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980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Луговая, д.29а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плоская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301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3,2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Ленина, д.14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скатная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756,41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10,9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Комсомольская, д.28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скатная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1470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21,3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Ленина, д.16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скатная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797,59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Полевая, д.27В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плоская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753,6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ул. Вокзальная, д.21А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плоская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278,8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ahoma"/>
                          <a:cs typeface="Times New Roman"/>
                        </a:rPr>
                        <a:t>2,9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71613" y="214581"/>
            <a:ext cx="113447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</a:tabLst>
            </a:pPr>
            <a:r>
              <a:rPr kumimoji="0" lang="ru-RU" altLang="zh-CN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Выполненные работы по капитальному ремонту </a:t>
            </a:r>
            <a:br>
              <a:rPr kumimoji="0" lang="ru-RU" altLang="zh-CN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kumimoji="0" lang="ru-RU" altLang="zh-CN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скатных кровель МКД </a:t>
            </a:r>
            <a:r>
              <a:rPr kumimoji="0" lang="ru-RU" altLang="zh-CN" sz="4000" i="0" u="none" strike="noStrike" cap="none" normalizeH="0" baseline="0" dirty="0" smtClean="0">
                <a:ln>
                  <a:noFill/>
                </a:ln>
                <a:solidFill>
                  <a:srgbClr val="00000A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2024г.</a:t>
            </a:r>
            <a:endParaRPr kumimoji="0" lang="ru-RU" altLang="zh-CN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840200" y="266700"/>
            <a:ext cx="847985" cy="914400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-2743200" y="-2019300"/>
            <a:ext cx="3576136" cy="3613849"/>
            <a:chOff x="0" y="0"/>
            <a:chExt cx="5958381" cy="6063010"/>
          </a:xfrm>
        </p:grpSpPr>
        <p:grpSp>
          <p:nvGrpSpPr>
            <p:cNvPr id="3" name="Group 7"/>
            <p:cNvGrpSpPr/>
            <p:nvPr/>
          </p:nvGrpSpPr>
          <p:grpSpPr>
            <a:xfrm>
              <a:off x="0" y="0"/>
              <a:ext cx="5552693" cy="5552693"/>
              <a:chOff x="0" y="0"/>
              <a:chExt cx="6350000" cy="6350000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AutoShape 9"/>
            <p:cNvSpPr/>
            <p:nvPr/>
          </p:nvSpPr>
          <p:spPr>
            <a:xfrm rot="-2855658">
              <a:off x="4028043" y="1929636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10"/>
            <p:cNvSpPr/>
            <p:nvPr/>
          </p:nvSpPr>
          <p:spPr>
            <a:xfrm rot="-2855658">
              <a:off x="4028043" y="1011612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-1219467" y="9067533"/>
            <a:ext cx="2438935" cy="2438935"/>
            <a:chOff x="0" y="0"/>
            <a:chExt cx="6350000" cy="6350000"/>
          </a:xfrm>
        </p:grpSpPr>
        <p:sp>
          <p:nvSpPr>
            <p:cNvPr id="32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0" y="9410700"/>
            <a:ext cx="10363200" cy="876300"/>
          </a:xfrm>
          <a:prstGeom prst="round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026" y="491580"/>
            <a:ext cx="123633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</a:pPr>
            <a:r>
              <a:rPr lang="ru-RU" sz="4400" dirty="0" smtClean="0"/>
              <a:t>Проведенный текущий ремонт кровель в 2024г.</a:t>
            </a:r>
            <a:endParaRPr kumimoji="0" lang="ru-RU" altLang="zh-CN" sz="4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752600" y="1714500"/>
          <a:ext cx="14782800" cy="7315200"/>
        </p:xfrm>
        <a:graphic>
          <a:graphicData uri="http://schemas.openxmlformats.org/drawingml/2006/table">
            <a:tbl>
              <a:tblPr/>
              <a:tblGrid>
                <a:gridCol w="54378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82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77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44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344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57222">
                <a:tc row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УО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Мягкая кровля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Жёсткая кровля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факт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факт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444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ООО «Жилсервис Фрязино»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5774,1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6000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444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АО «Теплосеть Фрязино»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89,9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722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ООО «ЭЖФ»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225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1444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ООО «Эксплстройсервис»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863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ООО «УК Доброта»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3000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1444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ООО «УК «ГЖУ г. Фрязино»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1200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5722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ООО «ЖЭУ-567»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  <a:cs typeface="Times New Roman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ahoma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990600" y="495300"/>
            <a:ext cx="15743257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5400" dirty="0" smtClean="0"/>
              <a:t>Проведен текущий ремонт подъездов в 2024г.</a:t>
            </a:r>
          </a:p>
        </p:txBody>
      </p:sp>
      <p:pic>
        <p:nvPicPr>
          <p:cNvPr id="47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840200" y="266700"/>
            <a:ext cx="847985" cy="914400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-2743200" y="-2019300"/>
            <a:ext cx="3576136" cy="3613849"/>
            <a:chOff x="0" y="0"/>
            <a:chExt cx="5958381" cy="6063010"/>
          </a:xfrm>
        </p:grpSpPr>
        <p:grpSp>
          <p:nvGrpSpPr>
            <p:cNvPr id="3" name="Group 7"/>
            <p:cNvGrpSpPr/>
            <p:nvPr/>
          </p:nvGrpSpPr>
          <p:grpSpPr>
            <a:xfrm>
              <a:off x="0" y="0"/>
              <a:ext cx="5552693" cy="5552693"/>
              <a:chOff x="0" y="0"/>
              <a:chExt cx="6350000" cy="6350000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AutoShape 9"/>
            <p:cNvSpPr/>
            <p:nvPr/>
          </p:nvSpPr>
          <p:spPr>
            <a:xfrm rot="-2855658">
              <a:off x="4028043" y="1929636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10"/>
            <p:cNvSpPr/>
            <p:nvPr/>
          </p:nvSpPr>
          <p:spPr>
            <a:xfrm rot="-2855658">
              <a:off x="4028043" y="1011612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-1219467" y="9067533"/>
            <a:ext cx="2438935" cy="2438935"/>
            <a:chOff x="0" y="0"/>
            <a:chExt cx="6350000" cy="6350000"/>
          </a:xfrm>
        </p:grpSpPr>
        <p:sp>
          <p:nvSpPr>
            <p:cNvPr id="32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0" y="9410700"/>
            <a:ext cx="10363200" cy="876300"/>
          </a:xfrm>
          <a:prstGeom prst="round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90600" y="2095500"/>
            <a:ext cx="87630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обновили покрытия потолков и стен;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обновили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напольного покрытия, а в случае необходимости - замена;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Заменили стекол, ремонт или замена оконных рам;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Провели ремонт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установка новых почтовых ящиков;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Восстановили поручни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лестницы;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Провели ремонт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крыльца, козырька подъезда и дверей;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Провели ремонт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мусоропроводов;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Провели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замену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электроламп, ремонт проводов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электрощитовых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зон.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525000" y="2857502"/>
          <a:ext cx="8229600" cy="4495800"/>
        </p:xfrm>
        <a:graphic>
          <a:graphicData uri="http://schemas.openxmlformats.org/drawingml/2006/table">
            <a:tbl>
              <a:tblPr/>
              <a:tblGrid>
                <a:gridCol w="10841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01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38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84515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№ п/п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Наименование УО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Факт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ООО «УК «ГЖУ г. Фрязино»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ООО «УК Доброта»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ООО «Эксплуатация жилья Фрязино»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ahoma"/>
                        </a:rPr>
                        <a:t>22</a:t>
                      </a:r>
                      <a:endParaRPr lang="ru-RU" sz="1400">
                        <a:latin typeface="Times New Roman"/>
                        <a:ea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ООО  «Жилсервис Фрязино»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ahoma"/>
                        </a:rPr>
                        <a:t>4</a:t>
                      </a:r>
                      <a:endParaRPr lang="ru-RU" sz="1400">
                        <a:latin typeface="Times New Roman"/>
                        <a:ea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225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175"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ahoma"/>
                        </a:rPr>
                        <a:t>ООО «ЖЭУ-567»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ahoma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944543" y="484365"/>
            <a:ext cx="15743257" cy="2246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4000" dirty="0" smtClean="0"/>
              <a:t>Программа губернатора Московской области А. Ю. Воробьева по ремонту и созданию пешеходных коммуникаций «Пешком»</a:t>
            </a:r>
          </a:p>
          <a:p>
            <a:endParaRPr lang="ru-RU" sz="6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Picture 3" descr="C:\Users\Антон\Desktop\Эмблема Фрязино вектор.pn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6840200" y="266700"/>
            <a:ext cx="847985" cy="914400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-2743200" y="-2019300"/>
            <a:ext cx="3576136" cy="3613849"/>
            <a:chOff x="0" y="0"/>
            <a:chExt cx="5958381" cy="6063010"/>
          </a:xfrm>
        </p:grpSpPr>
        <p:grpSp>
          <p:nvGrpSpPr>
            <p:cNvPr id="3" name="Group 7"/>
            <p:cNvGrpSpPr/>
            <p:nvPr/>
          </p:nvGrpSpPr>
          <p:grpSpPr>
            <a:xfrm>
              <a:off x="0" y="0"/>
              <a:ext cx="5552693" cy="5552693"/>
              <a:chOff x="0" y="0"/>
              <a:chExt cx="6350000" cy="6350000"/>
            </a:xfrm>
          </p:grpSpPr>
          <p:sp>
            <p:nvSpPr>
              <p:cNvPr id="22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  <a:alpha val="40000"/>
                </a:schemeClr>
              </a:solidFill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" name="AutoShape 9"/>
            <p:cNvSpPr/>
            <p:nvPr/>
          </p:nvSpPr>
          <p:spPr>
            <a:xfrm rot="-2855658">
              <a:off x="4028043" y="1929636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AutoShape 10"/>
            <p:cNvSpPr/>
            <p:nvPr/>
          </p:nvSpPr>
          <p:spPr>
            <a:xfrm rot="-2855658">
              <a:off x="4028043" y="1011612"/>
              <a:ext cx="159478" cy="4866884"/>
            </a:xfrm>
            <a:prstGeom prst="rect">
              <a:avLst/>
            </a:prstGeom>
            <a:solidFill>
              <a:srgbClr val="442A36"/>
            </a:solidFill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-1219467" y="9067533"/>
            <a:ext cx="2438935" cy="2438935"/>
            <a:chOff x="0" y="0"/>
            <a:chExt cx="6350000" cy="6350000"/>
          </a:xfrm>
        </p:grpSpPr>
        <p:sp>
          <p:nvSpPr>
            <p:cNvPr id="32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40000"/>
              </a:schemeClr>
            </a:solidFill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0" y="9410700"/>
            <a:ext cx="10363200" cy="876300"/>
          </a:xfrm>
          <a:prstGeom prst="round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90600" y="2095500"/>
            <a:ext cx="8001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000" dirty="0" smtClean="0"/>
              <a:t>В 2024 году в рамках региональной программы «Пешком» были обустроены асфальтированные тротуары на месте протоптанных или устаревших дорожек по пяти адресам:</a:t>
            </a:r>
          </a:p>
          <a:p>
            <a:endParaRPr lang="ru-RU" sz="2000" dirty="0" smtClean="0"/>
          </a:p>
          <a:p>
            <a:r>
              <a:rPr lang="ru-RU" sz="2000" dirty="0" smtClean="0"/>
              <a:t>1. от дома ул. Ленина д.13 до детского сада №2;</a:t>
            </a:r>
          </a:p>
          <a:p>
            <a:r>
              <a:rPr lang="ru-RU" sz="2000" dirty="0" smtClean="0"/>
              <a:t>2. вдоль Технического пруда;</a:t>
            </a:r>
          </a:p>
          <a:p>
            <a:r>
              <a:rPr lang="ru-RU" sz="2000" dirty="0" smtClean="0"/>
              <a:t>3. от детского сада №10 (пр. Мира 22а) к Лицею (пр. Мира 18Б);</a:t>
            </a:r>
          </a:p>
          <a:p>
            <a:r>
              <a:rPr lang="ru-RU" sz="2000" dirty="0" smtClean="0"/>
              <a:t>4. вдоль территории Лицея (пр. Мира 18Б);</a:t>
            </a:r>
          </a:p>
          <a:p>
            <a:r>
              <a:rPr lang="ru-RU" sz="2000" dirty="0" smtClean="0"/>
              <a:t>5. от дворовых территорий ул. Полевая д.23, 25, 25а и пр. Павла </a:t>
            </a:r>
            <a:r>
              <a:rPr lang="ru-RU" sz="2000" dirty="0" err="1" smtClean="0"/>
              <a:t>Блинова</a:t>
            </a:r>
            <a:r>
              <a:rPr lang="ru-RU" sz="2000" dirty="0" smtClean="0"/>
              <a:t> д.2, 4 к Школе №1, корпус Б (ул. Барские пруды, 15).</a:t>
            </a:r>
          </a:p>
          <a:p>
            <a:endParaRPr lang="ru-RU" sz="2000" dirty="0" smtClean="0"/>
          </a:p>
          <a:p>
            <a:r>
              <a:rPr lang="ru-RU" sz="2000" dirty="0" smtClean="0"/>
              <a:t>Территории, где необходимо обустроить асфальтированные тротуары, обозначили сами жители. В общей сложности во </a:t>
            </a:r>
            <a:r>
              <a:rPr lang="ru-RU" sz="2000" dirty="0" err="1" smtClean="0"/>
              <a:t>Фрязино</a:t>
            </a:r>
            <a:r>
              <a:rPr lang="ru-RU" sz="2000" dirty="0" smtClean="0"/>
              <a:t> появилось 630 метров новых пешеходных коммуникаций.</a:t>
            </a:r>
          </a:p>
          <a:p>
            <a:endParaRPr lang="ru-RU" sz="2000" dirty="0" smtClean="0"/>
          </a:p>
          <a:p>
            <a:r>
              <a:rPr lang="ru-RU" sz="2000" dirty="0" smtClean="0"/>
              <a:t>*За пять лет на территории городского округа </a:t>
            </a:r>
            <a:r>
              <a:rPr lang="ru-RU" sz="2000" dirty="0" err="1" smtClean="0"/>
              <a:t>Фрязино</a:t>
            </a:r>
            <a:r>
              <a:rPr lang="ru-RU" sz="2000" dirty="0" smtClean="0"/>
              <a:t> в рамках программы «Пешком» (ранее – «Народные тропы») было обустроено в общей сложности 40 тротуаров разной протяженности во дворах и на </a:t>
            </a:r>
            <a:r>
              <a:rPr lang="ru-RU" sz="2000" dirty="0" err="1" smtClean="0"/>
              <a:t>междворовых</a:t>
            </a:r>
            <a:r>
              <a:rPr lang="ru-RU" sz="2000" dirty="0" smtClean="0"/>
              <a:t> территориях.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935200" y="5212304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63800" y="6438900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ФОТО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Татьяна\Desktop\2025-02-13_12-25-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55500" y="2628900"/>
            <a:ext cx="3732500" cy="5032375"/>
          </a:xfrm>
          <a:prstGeom prst="rect">
            <a:avLst/>
          </a:prstGeom>
          <a:noFill/>
        </p:spPr>
      </p:pic>
      <p:pic>
        <p:nvPicPr>
          <p:cNvPr id="2052" name="Picture 4" descr="D:\Татьяна\Downloads\photo_2024-05-03_11-46-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1220" y="2628901"/>
            <a:ext cx="5488542" cy="3657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962</TotalTime>
  <Words>753</Words>
  <Application>Microsoft Office PowerPoint</Application>
  <PresentationFormat>Произвольный</PresentationFormat>
  <Paragraphs>250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Montserrat Semi-Bold</vt:lpstr>
      <vt:lpstr>Times New Roman</vt:lpstr>
      <vt:lpstr>Tahoma</vt:lpstr>
      <vt:lpstr>宋体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Мыслить Нестандартно Бизнес-Цели Широкая Презентация</dc:title>
  <dc:creator>Tonya Yankovich</dc:creator>
  <cp:lastModifiedBy>User</cp:lastModifiedBy>
  <cp:revision>187</cp:revision>
  <dcterms:created xsi:type="dcterms:W3CDTF">2006-08-16T00:00:00Z</dcterms:created>
  <dcterms:modified xsi:type="dcterms:W3CDTF">2025-02-13T11:02:31Z</dcterms:modified>
  <dc:identifier>DAFfUwzgzWI</dc:identifier>
</cp:coreProperties>
</file>