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3" r:id="rId1"/>
  </p:sldMasterIdLst>
  <p:notesMasterIdLst>
    <p:notesMasterId r:id="rId30"/>
  </p:notesMasterIdLst>
  <p:sldIdLst>
    <p:sldId id="256" r:id="rId2"/>
    <p:sldId id="539" r:id="rId3"/>
    <p:sldId id="540" r:id="rId4"/>
    <p:sldId id="627" r:id="rId5"/>
    <p:sldId id="626" r:id="rId6"/>
    <p:sldId id="693" r:id="rId7"/>
    <p:sldId id="694" r:id="rId8"/>
    <p:sldId id="632" r:id="rId9"/>
    <p:sldId id="628" r:id="rId10"/>
    <p:sldId id="598" r:id="rId11"/>
    <p:sldId id="633" r:id="rId12"/>
    <p:sldId id="696" r:id="rId13"/>
    <p:sldId id="704" r:id="rId14"/>
    <p:sldId id="697" r:id="rId15"/>
    <p:sldId id="701" r:id="rId16"/>
    <p:sldId id="702" r:id="rId17"/>
    <p:sldId id="703" r:id="rId18"/>
    <p:sldId id="705" r:id="rId19"/>
    <p:sldId id="684" r:id="rId20"/>
    <p:sldId id="687" r:id="rId21"/>
    <p:sldId id="695" r:id="rId22"/>
    <p:sldId id="682" r:id="rId23"/>
    <p:sldId id="683" r:id="rId24"/>
    <p:sldId id="679" r:id="rId25"/>
    <p:sldId id="706" r:id="rId26"/>
    <p:sldId id="707" r:id="rId27"/>
    <p:sldId id="691" r:id="rId28"/>
    <p:sldId id="319" r:id="rId29"/>
  </p:sldIdLst>
  <p:sldSz cx="9144000" cy="6858000" type="screen4x3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CC"/>
    <a:srgbClr val="FF3300"/>
    <a:srgbClr val="CCECFF"/>
    <a:srgbClr val="0000CC"/>
    <a:srgbClr val="CC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9" autoAdjust="0"/>
    <p:restoredTop sz="94746" autoAdjust="0"/>
  </p:normalViewPr>
  <p:slideViewPr>
    <p:cSldViewPr>
      <p:cViewPr varScale="1">
        <p:scale>
          <a:sx n="110" d="100"/>
          <a:sy n="110" d="100"/>
        </p:scale>
        <p:origin x="205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4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A08604-984E-4F6C-8327-A72E885C5153}" type="doc">
      <dgm:prSet loTypeId="urn:microsoft.com/office/officeart/2008/layout/VerticalCurvedList" loCatId="list" qsTypeId="urn:microsoft.com/office/officeart/2005/8/quickstyle/3d7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6CE9B4AE-DE5B-4B33-9F51-BBEE44B2038A}">
      <dgm:prSet phldrT="[Текст]"/>
      <dgm:spPr/>
      <dgm:t>
        <a:bodyPr/>
        <a:lstStyle/>
        <a:p>
          <a:r>
            <a:rPr lang="ru-RU" b="1" dirty="0" smtClean="0">
              <a:cs typeface="Times New Roman" panose="02020603050405020304" pitchFamily="18" charset="0"/>
            </a:rPr>
            <a:t>Основные направления бюджетной </a:t>
          </a:r>
          <a:r>
            <a:rPr lang="en-US" b="1" dirty="0" smtClean="0">
              <a:cs typeface="Times New Roman" panose="02020603050405020304" pitchFamily="18" charset="0"/>
            </a:rPr>
            <a:t> и </a:t>
          </a:r>
          <a:r>
            <a:rPr lang="ru-RU" b="1" dirty="0" smtClean="0">
              <a:cs typeface="Times New Roman" panose="02020603050405020304" pitchFamily="18" charset="0"/>
            </a:rPr>
            <a:t>налоговой политики</a:t>
          </a:r>
          <a:r>
            <a:rPr lang="en-US" b="1" dirty="0" smtClean="0">
              <a:cs typeface="Times New Roman" panose="02020603050405020304" pitchFamily="18" charset="0"/>
            </a:rPr>
            <a:t> </a:t>
          </a:r>
          <a:r>
            <a:rPr lang="ru-RU" b="1" dirty="0" smtClean="0">
              <a:cs typeface="Times New Roman" panose="02020603050405020304" pitchFamily="18" charset="0"/>
            </a:rPr>
            <a:t>городского округа Фрязино</a:t>
          </a:r>
          <a:endParaRPr lang="ru-RU" dirty="0"/>
        </a:p>
      </dgm:t>
    </dgm:pt>
    <dgm:pt modelId="{D6CCF44E-C565-4F8E-8FFD-AC8589B0D2D5}" type="parTrans" cxnId="{0020FD7D-0615-4451-ABB5-4C9E633A7579}">
      <dgm:prSet/>
      <dgm:spPr/>
      <dgm:t>
        <a:bodyPr/>
        <a:lstStyle/>
        <a:p>
          <a:endParaRPr lang="ru-RU"/>
        </a:p>
      </dgm:t>
    </dgm:pt>
    <dgm:pt modelId="{E53D34E9-B8A7-49B6-AD4C-24A254D10053}" type="sibTrans" cxnId="{0020FD7D-0615-4451-ABB5-4C9E633A7579}">
      <dgm:prSet/>
      <dgm:spPr/>
      <dgm:t>
        <a:bodyPr/>
        <a:lstStyle/>
        <a:p>
          <a:endParaRPr lang="ru-RU"/>
        </a:p>
      </dgm:t>
    </dgm:pt>
    <dgm:pt modelId="{009BD694-B19B-4D41-8349-BBB13DFB2E5C}">
      <dgm:prSet phldrT="[Текст]"/>
      <dgm:spPr/>
      <dgm:t>
        <a:bodyPr/>
        <a:lstStyle/>
        <a:p>
          <a:r>
            <a:rPr lang="ru-RU" b="1" dirty="0" smtClean="0">
              <a:cs typeface="Times New Roman" panose="02020603050405020304" pitchFamily="18" charset="0"/>
            </a:rPr>
            <a:t>Основные показатели прогноза социально-экономического развития</a:t>
          </a:r>
          <a:r>
            <a:rPr lang="en-US" b="1" dirty="0" smtClean="0">
              <a:cs typeface="Times New Roman" panose="02020603050405020304" pitchFamily="18" charset="0"/>
            </a:rPr>
            <a:t> </a:t>
          </a:r>
          <a:r>
            <a:rPr lang="ru-RU" b="1" dirty="0" smtClean="0">
              <a:cs typeface="Times New Roman" panose="02020603050405020304" pitchFamily="18" charset="0"/>
            </a:rPr>
            <a:t>городского округа Фрязино</a:t>
          </a:r>
          <a:endParaRPr lang="ru-RU" dirty="0"/>
        </a:p>
      </dgm:t>
    </dgm:pt>
    <dgm:pt modelId="{1A3B6E09-5E76-4E1F-B7BA-9DF516A3E5A2}" type="parTrans" cxnId="{5037593D-FC23-4656-AC71-C7793B773D30}">
      <dgm:prSet/>
      <dgm:spPr/>
      <dgm:t>
        <a:bodyPr/>
        <a:lstStyle/>
        <a:p>
          <a:endParaRPr lang="ru-RU"/>
        </a:p>
      </dgm:t>
    </dgm:pt>
    <dgm:pt modelId="{181218F3-184E-4855-BD3C-7DF7082AA639}" type="sibTrans" cxnId="{5037593D-FC23-4656-AC71-C7793B773D30}">
      <dgm:prSet/>
      <dgm:spPr/>
      <dgm:t>
        <a:bodyPr/>
        <a:lstStyle/>
        <a:p>
          <a:endParaRPr lang="ru-RU"/>
        </a:p>
      </dgm:t>
    </dgm:pt>
    <dgm:pt modelId="{CDB90EEA-3911-4369-8CA2-2343FC53C125}">
      <dgm:prSet phldrT="[Текст]"/>
      <dgm:spPr/>
      <dgm:t>
        <a:bodyPr/>
        <a:lstStyle/>
        <a:p>
          <a:r>
            <a:rPr lang="ru-RU" b="1" dirty="0" smtClean="0">
              <a:cs typeface="Times New Roman" panose="02020603050405020304" pitchFamily="18" charset="0"/>
            </a:rPr>
            <a:t>Муниципальные программ</a:t>
          </a:r>
          <a:r>
            <a:rPr lang="en-US" b="1" dirty="0" smtClean="0">
              <a:cs typeface="Times New Roman" panose="02020603050405020304" pitchFamily="18" charset="0"/>
            </a:rPr>
            <a:t>ы</a:t>
          </a:r>
          <a:r>
            <a:rPr lang="ru-RU" b="1" dirty="0" smtClean="0">
              <a:cs typeface="Times New Roman" panose="02020603050405020304" pitchFamily="18" charset="0"/>
            </a:rPr>
            <a:t> (проект</a:t>
          </a:r>
          <a:r>
            <a:rPr lang="en-US" b="1" dirty="0" smtClean="0">
              <a:cs typeface="Times New Roman" panose="02020603050405020304" pitchFamily="18" charset="0"/>
            </a:rPr>
            <a:t>ы</a:t>
          </a:r>
          <a:r>
            <a:rPr lang="ru-RU" b="1" dirty="0" smtClean="0">
              <a:cs typeface="Times New Roman" panose="02020603050405020304" pitchFamily="18" charset="0"/>
            </a:rPr>
            <a:t> муниципальных программ)</a:t>
          </a:r>
          <a:r>
            <a:rPr lang="en-US" b="1" dirty="0" smtClean="0">
              <a:cs typeface="Times New Roman" panose="02020603050405020304" pitchFamily="18" charset="0"/>
            </a:rPr>
            <a:t> </a:t>
          </a:r>
          <a:r>
            <a:rPr lang="ru-RU" b="1" dirty="0" smtClean="0">
              <a:cs typeface="Times New Roman" panose="02020603050405020304" pitchFamily="18" charset="0"/>
            </a:rPr>
            <a:t>городского округа Фрязино</a:t>
          </a:r>
          <a:endParaRPr lang="ru-RU" b="1" dirty="0"/>
        </a:p>
      </dgm:t>
    </dgm:pt>
    <dgm:pt modelId="{459F4B3E-6041-4CDD-8B4A-74E7CC8CBB38}" type="parTrans" cxnId="{67EB0EEB-D831-4013-BF40-705CA087DEBB}">
      <dgm:prSet/>
      <dgm:spPr/>
      <dgm:t>
        <a:bodyPr/>
        <a:lstStyle/>
        <a:p>
          <a:endParaRPr lang="ru-RU"/>
        </a:p>
      </dgm:t>
    </dgm:pt>
    <dgm:pt modelId="{B16ABB71-F8B7-4C14-BA07-B6ADCF8F36DF}" type="sibTrans" cxnId="{67EB0EEB-D831-4013-BF40-705CA087DEBB}">
      <dgm:prSet/>
      <dgm:spPr/>
      <dgm:t>
        <a:bodyPr/>
        <a:lstStyle/>
        <a:p>
          <a:endParaRPr lang="ru-RU"/>
        </a:p>
      </dgm:t>
    </dgm:pt>
    <dgm:pt modelId="{9E946A4A-E2EC-44CF-A43B-46B799AAD22B}" type="pres">
      <dgm:prSet presAssocID="{35A08604-984E-4F6C-8327-A72E885C515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0DD98BB-6232-44B8-84DF-541DDD5D783E}" type="pres">
      <dgm:prSet presAssocID="{35A08604-984E-4F6C-8327-A72E885C5153}" presName="Name1" presStyleCnt="0"/>
      <dgm:spPr/>
      <dgm:t>
        <a:bodyPr/>
        <a:lstStyle/>
        <a:p>
          <a:endParaRPr lang="ru-RU"/>
        </a:p>
      </dgm:t>
    </dgm:pt>
    <dgm:pt modelId="{4FAA250B-EA89-4D7F-B3C4-AD6D1A25CC6E}" type="pres">
      <dgm:prSet presAssocID="{35A08604-984E-4F6C-8327-A72E885C5153}" presName="cycle" presStyleCnt="0"/>
      <dgm:spPr/>
      <dgm:t>
        <a:bodyPr/>
        <a:lstStyle/>
        <a:p>
          <a:endParaRPr lang="ru-RU"/>
        </a:p>
      </dgm:t>
    </dgm:pt>
    <dgm:pt modelId="{AAAAE953-8807-4BCC-8388-3FF436C34F95}" type="pres">
      <dgm:prSet presAssocID="{35A08604-984E-4F6C-8327-A72E885C5153}" presName="srcNode" presStyleLbl="node1" presStyleIdx="0" presStyleCnt="3"/>
      <dgm:spPr/>
      <dgm:t>
        <a:bodyPr/>
        <a:lstStyle/>
        <a:p>
          <a:endParaRPr lang="ru-RU"/>
        </a:p>
      </dgm:t>
    </dgm:pt>
    <dgm:pt modelId="{78C72B69-34BE-4432-93E8-CF53F7F842CC}" type="pres">
      <dgm:prSet presAssocID="{35A08604-984E-4F6C-8327-A72E885C5153}" presName="conn" presStyleLbl="parChTrans1D2" presStyleIdx="0" presStyleCnt="1" custScaleX="44731" custScaleY="57897" custLinFactNeighborX="29999" custLinFactNeighborY="1030"/>
      <dgm:spPr/>
      <dgm:t>
        <a:bodyPr/>
        <a:lstStyle/>
        <a:p>
          <a:endParaRPr lang="ru-RU"/>
        </a:p>
      </dgm:t>
    </dgm:pt>
    <dgm:pt modelId="{718A5870-938F-47B5-9BCA-BF4560A12F26}" type="pres">
      <dgm:prSet presAssocID="{35A08604-984E-4F6C-8327-A72E885C5153}" presName="extraNode" presStyleLbl="node1" presStyleIdx="0" presStyleCnt="3"/>
      <dgm:spPr/>
      <dgm:t>
        <a:bodyPr/>
        <a:lstStyle/>
        <a:p>
          <a:endParaRPr lang="ru-RU"/>
        </a:p>
      </dgm:t>
    </dgm:pt>
    <dgm:pt modelId="{DE681451-55BA-44A6-AE42-4C6129FFB67D}" type="pres">
      <dgm:prSet presAssocID="{35A08604-984E-4F6C-8327-A72E885C5153}" presName="dstNode" presStyleLbl="node1" presStyleIdx="0" presStyleCnt="3"/>
      <dgm:spPr/>
      <dgm:t>
        <a:bodyPr/>
        <a:lstStyle/>
        <a:p>
          <a:endParaRPr lang="ru-RU"/>
        </a:p>
      </dgm:t>
    </dgm:pt>
    <dgm:pt modelId="{1B72DCA1-7526-4921-85FA-56E761B5D8CF}" type="pres">
      <dgm:prSet presAssocID="{6CE9B4AE-DE5B-4B33-9F51-BBEE44B2038A}" presName="text_1" presStyleLbl="node1" presStyleIdx="0" presStyleCnt="3" custLinFactNeighborX="-250" custLinFactNeighborY="80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693FFA-4BD1-4B6F-AEAD-A9DE6CBA47EB}" type="pres">
      <dgm:prSet presAssocID="{6CE9B4AE-DE5B-4B33-9F51-BBEE44B2038A}" presName="accent_1" presStyleCnt="0"/>
      <dgm:spPr/>
      <dgm:t>
        <a:bodyPr/>
        <a:lstStyle/>
        <a:p>
          <a:endParaRPr lang="ru-RU"/>
        </a:p>
      </dgm:t>
    </dgm:pt>
    <dgm:pt modelId="{243C6FA6-780B-4D70-9CCC-7B675B8B9B3C}" type="pres">
      <dgm:prSet presAssocID="{6CE9B4AE-DE5B-4B33-9F51-BBEE44B2038A}" presName="accentRepeatNode" presStyleLbl="solidFgAcc1" presStyleIdx="0" presStyleCnt="3"/>
      <dgm:spPr/>
      <dgm:t>
        <a:bodyPr/>
        <a:lstStyle/>
        <a:p>
          <a:endParaRPr lang="ru-RU"/>
        </a:p>
      </dgm:t>
    </dgm:pt>
    <dgm:pt modelId="{746A347F-E960-448A-BD64-1F0DA48DE8ED}" type="pres">
      <dgm:prSet presAssocID="{009BD694-B19B-4D41-8349-BBB13DFB2E5C}" presName="text_2" presStyleLbl="node1" presStyleIdx="1" presStyleCnt="3" custLinFactNeighborX="-345" custLinFactNeighborY="-208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F22257-1B70-4145-BF71-644E401E7CB9}" type="pres">
      <dgm:prSet presAssocID="{009BD694-B19B-4D41-8349-BBB13DFB2E5C}" presName="accent_2" presStyleCnt="0"/>
      <dgm:spPr/>
      <dgm:t>
        <a:bodyPr/>
        <a:lstStyle/>
        <a:p>
          <a:endParaRPr lang="ru-RU"/>
        </a:p>
      </dgm:t>
    </dgm:pt>
    <dgm:pt modelId="{C4DCF48F-7986-49CB-84E4-205382CCB41C}" type="pres">
      <dgm:prSet presAssocID="{009BD694-B19B-4D41-8349-BBB13DFB2E5C}" presName="accentRepeatNode" presStyleLbl="solidFgAcc1" presStyleIdx="1" presStyleCnt="3" custLinFactNeighborX="7191" custLinFactNeighborY="-5449"/>
      <dgm:spPr/>
      <dgm:t>
        <a:bodyPr/>
        <a:lstStyle/>
        <a:p>
          <a:endParaRPr lang="ru-RU"/>
        </a:p>
      </dgm:t>
    </dgm:pt>
    <dgm:pt modelId="{DC8AA636-F3DE-4AD6-A83E-072099DA6D0B}" type="pres">
      <dgm:prSet presAssocID="{CDB90EEA-3911-4369-8CA2-2343FC53C125}" presName="text_3" presStyleLbl="node1" presStyleIdx="2" presStyleCnt="3" custLinFactNeighborX="-322" custLinFactNeighborY="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E1D79B-D031-4059-8BB0-C5DE705E028D}" type="pres">
      <dgm:prSet presAssocID="{CDB90EEA-3911-4369-8CA2-2343FC53C125}" presName="accent_3" presStyleCnt="0"/>
      <dgm:spPr/>
      <dgm:t>
        <a:bodyPr/>
        <a:lstStyle/>
        <a:p>
          <a:endParaRPr lang="ru-RU"/>
        </a:p>
      </dgm:t>
    </dgm:pt>
    <dgm:pt modelId="{3B83CBA6-F246-4132-A1D9-A7654169BCCC}" type="pres">
      <dgm:prSet presAssocID="{CDB90EEA-3911-4369-8CA2-2343FC53C125}" presName="accentRepeatNode" presStyleLbl="solidFgAcc1" presStyleIdx="2" presStyleCnt="3"/>
      <dgm:spPr/>
      <dgm:t>
        <a:bodyPr/>
        <a:lstStyle/>
        <a:p>
          <a:endParaRPr lang="ru-RU"/>
        </a:p>
      </dgm:t>
    </dgm:pt>
  </dgm:ptLst>
  <dgm:cxnLst>
    <dgm:cxn modelId="{6B716EEF-3087-4ED0-993E-2981DCD263EE}" type="presOf" srcId="{35A08604-984E-4F6C-8327-A72E885C5153}" destId="{9E946A4A-E2EC-44CF-A43B-46B799AAD22B}" srcOrd="0" destOrd="0" presId="urn:microsoft.com/office/officeart/2008/layout/VerticalCurvedList"/>
    <dgm:cxn modelId="{0020FD7D-0615-4451-ABB5-4C9E633A7579}" srcId="{35A08604-984E-4F6C-8327-A72E885C5153}" destId="{6CE9B4AE-DE5B-4B33-9F51-BBEE44B2038A}" srcOrd="0" destOrd="0" parTransId="{D6CCF44E-C565-4F8E-8FFD-AC8589B0D2D5}" sibTransId="{E53D34E9-B8A7-49B6-AD4C-24A254D10053}"/>
    <dgm:cxn modelId="{02030191-F147-4FCA-97FC-F23EA1286AA7}" type="presOf" srcId="{6CE9B4AE-DE5B-4B33-9F51-BBEE44B2038A}" destId="{1B72DCA1-7526-4921-85FA-56E761B5D8CF}" srcOrd="0" destOrd="0" presId="urn:microsoft.com/office/officeart/2008/layout/VerticalCurvedList"/>
    <dgm:cxn modelId="{67EB0EEB-D831-4013-BF40-705CA087DEBB}" srcId="{35A08604-984E-4F6C-8327-A72E885C5153}" destId="{CDB90EEA-3911-4369-8CA2-2343FC53C125}" srcOrd="2" destOrd="0" parTransId="{459F4B3E-6041-4CDD-8B4A-74E7CC8CBB38}" sibTransId="{B16ABB71-F8B7-4C14-BA07-B6ADCF8F36DF}"/>
    <dgm:cxn modelId="{5037593D-FC23-4656-AC71-C7793B773D30}" srcId="{35A08604-984E-4F6C-8327-A72E885C5153}" destId="{009BD694-B19B-4D41-8349-BBB13DFB2E5C}" srcOrd="1" destOrd="0" parTransId="{1A3B6E09-5E76-4E1F-B7BA-9DF516A3E5A2}" sibTransId="{181218F3-184E-4855-BD3C-7DF7082AA639}"/>
    <dgm:cxn modelId="{5E16D931-C175-45B0-B44C-363663837CAE}" type="presOf" srcId="{CDB90EEA-3911-4369-8CA2-2343FC53C125}" destId="{DC8AA636-F3DE-4AD6-A83E-072099DA6D0B}" srcOrd="0" destOrd="0" presId="urn:microsoft.com/office/officeart/2008/layout/VerticalCurvedList"/>
    <dgm:cxn modelId="{4D71BE0D-2C8A-4F0C-9BCD-B009B7831479}" type="presOf" srcId="{E53D34E9-B8A7-49B6-AD4C-24A254D10053}" destId="{78C72B69-34BE-4432-93E8-CF53F7F842CC}" srcOrd="0" destOrd="0" presId="urn:microsoft.com/office/officeart/2008/layout/VerticalCurvedList"/>
    <dgm:cxn modelId="{262F0E89-C4D0-467E-A76F-AD2C990CFFF4}" type="presOf" srcId="{009BD694-B19B-4D41-8349-BBB13DFB2E5C}" destId="{746A347F-E960-448A-BD64-1F0DA48DE8ED}" srcOrd="0" destOrd="0" presId="urn:microsoft.com/office/officeart/2008/layout/VerticalCurvedList"/>
    <dgm:cxn modelId="{5ECBC716-D692-495C-97EF-134985015B6B}" type="presParOf" srcId="{9E946A4A-E2EC-44CF-A43B-46B799AAD22B}" destId="{30DD98BB-6232-44B8-84DF-541DDD5D783E}" srcOrd="0" destOrd="0" presId="urn:microsoft.com/office/officeart/2008/layout/VerticalCurvedList"/>
    <dgm:cxn modelId="{A84F6CBB-BF3E-4326-80F8-6876FDE26BC0}" type="presParOf" srcId="{30DD98BB-6232-44B8-84DF-541DDD5D783E}" destId="{4FAA250B-EA89-4D7F-B3C4-AD6D1A25CC6E}" srcOrd="0" destOrd="0" presId="urn:microsoft.com/office/officeart/2008/layout/VerticalCurvedList"/>
    <dgm:cxn modelId="{7F3DD400-1EAE-4576-89AD-C44F77C0C4B7}" type="presParOf" srcId="{4FAA250B-EA89-4D7F-B3C4-AD6D1A25CC6E}" destId="{AAAAE953-8807-4BCC-8388-3FF436C34F95}" srcOrd="0" destOrd="0" presId="urn:microsoft.com/office/officeart/2008/layout/VerticalCurvedList"/>
    <dgm:cxn modelId="{82E00A40-7C14-4EF2-85E6-EECC2FD8AA7B}" type="presParOf" srcId="{4FAA250B-EA89-4D7F-B3C4-AD6D1A25CC6E}" destId="{78C72B69-34BE-4432-93E8-CF53F7F842CC}" srcOrd="1" destOrd="0" presId="urn:microsoft.com/office/officeart/2008/layout/VerticalCurvedList"/>
    <dgm:cxn modelId="{AE08D0E8-66CB-45A4-938F-8EE810EDAF09}" type="presParOf" srcId="{4FAA250B-EA89-4D7F-B3C4-AD6D1A25CC6E}" destId="{718A5870-938F-47B5-9BCA-BF4560A12F26}" srcOrd="2" destOrd="0" presId="urn:microsoft.com/office/officeart/2008/layout/VerticalCurvedList"/>
    <dgm:cxn modelId="{C6B98D4F-2CA6-49F2-B3EB-14960FC77753}" type="presParOf" srcId="{4FAA250B-EA89-4D7F-B3C4-AD6D1A25CC6E}" destId="{DE681451-55BA-44A6-AE42-4C6129FFB67D}" srcOrd="3" destOrd="0" presId="urn:microsoft.com/office/officeart/2008/layout/VerticalCurvedList"/>
    <dgm:cxn modelId="{61C9477B-0BCE-4DFC-BD4C-D594064457F0}" type="presParOf" srcId="{30DD98BB-6232-44B8-84DF-541DDD5D783E}" destId="{1B72DCA1-7526-4921-85FA-56E761B5D8CF}" srcOrd="1" destOrd="0" presId="urn:microsoft.com/office/officeart/2008/layout/VerticalCurvedList"/>
    <dgm:cxn modelId="{88883733-7DD9-4652-BEF9-0AA277CA1B21}" type="presParOf" srcId="{30DD98BB-6232-44B8-84DF-541DDD5D783E}" destId="{FF693FFA-4BD1-4B6F-AEAD-A9DE6CBA47EB}" srcOrd="2" destOrd="0" presId="urn:microsoft.com/office/officeart/2008/layout/VerticalCurvedList"/>
    <dgm:cxn modelId="{AF4B8EAF-F4EF-4B7E-A5F1-27532631F59D}" type="presParOf" srcId="{FF693FFA-4BD1-4B6F-AEAD-A9DE6CBA47EB}" destId="{243C6FA6-780B-4D70-9CCC-7B675B8B9B3C}" srcOrd="0" destOrd="0" presId="urn:microsoft.com/office/officeart/2008/layout/VerticalCurvedList"/>
    <dgm:cxn modelId="{FF3C893D-60EE-418B-8D1A-B7D3914E8729}" type="presParOf" srcId="{30DD98BB-6232-44B8-84DF-541DDD5D783E}" destId="{746A347F-E960-448A-BD64-1F0DA48DE8ED}" srcOrd="3" destOrd="0" presId="urn:microsoft.com/office/officeart/2008/layout/VerticalCurvedList"/>
    <dgm:cxn modelId="{81BD0E5A-43A3-47DC-A272-5C844404CC1E}" type="presParOf" srcId="{30DD98BB-6232-44B8-84DF-541DDD5D783E}" destId="{38F22257-1B70-4145-BF71-644E401E7CB9}" srcOrd="4" destOrd="0" presId="urn:microsoft.com/office/officeart/2008/layout/VerticalCurvedList"/>
    <dgm:cxn modelId="{2C6E9010-DD3E-4D9E-B50F-84FC3BBCB157}" type="presParOf" srcId="{38F22257-1B70-4145-BF71-644E401E7CB9}" destId="{C4DCF48F-7986-49CB-84E4-205382CCB41C}" srcOrd="0" destOrd="0" presId="urn:microsoft.com/office/officeart/2008/layout/VerticalCurvedList"/>
    <dgm:cxn modelId="{BF464AF0-A153-4942-8675-8E1DC9D50700}" type="presParOf" srcId="{30DD98BB-6232-44B8-84DF-541DDD5D783E}" destId="{DC8AA636-F3DE-4AD6-A83E-072099DA6D0B}" srcOrd="5" destOrd="0" presId="urn:microsoft.com/office/officeart/2008/layout/VerticalCurvedList"/>
    <dgm:cxn modelId="{D12ED781-6D58-4364-9248-B3BC6F984992}" type="presParOf" srcId="{30DD98BB-6232-44B8-84DF-541DDD5D783E}" destId="{DAE1D79B-D031-4059-8BB0-C5DE705E028D}" srcOrd="6" destOrd="0" presId="urn:microsoft.com/office/officeart/2008/layout/VerticalCurvedList"/>
    <dgm:cxn modelId="{62E58E2D-E1BA-4BA6-9EA1-53274CC312E5}" type="presParOf" srcId="{DAE1D79B-D031-4059-8BB0-C5DE705E028D}" destId="{3B83CBA6-F246-4132-A1D9-A7654169BCC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6F8EBA-C50E-4CCD-ADBE-EE599EA44E90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6585C4-F28D-4488-A8EE-797D9AD80927}">
      <dgm:prSet phldrT="[Текст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ctr"/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системы бюджетных расходов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E52288-FA6A-4801-9B68-3A0A9EB9EB72}" type="parTrans" cxnId="{8073AA27-637D-483C-BFD2-A088E8C4C40C}">
      <dgm:prSet/>
      <dgm:spPr/>
      <dgm:t>
        <a:bodyPr/>
        <a:lstStyle/>
        <a:p>
          <a:endParaRPr lang="ru-RU"/>
        </a:p>
      </dgm:t>
    </dgm:pt>
    <dgm:pt modelId="{6949747F-C927-450C-9FDC-AA293A7FC151}" type="sibTrans" cxnId="{8073AA27-637D-483C-BFD2-A088E8C4C40C}">
      <dgm:prSet/>
      <dgm:spPr/>
      <dgm:t>
        <a:bodyPr/>
        <a:lstStyle/>
        <a:p>
          <a:endParaRPr lang="ru-RU"/>
        </a:p>
      </dgm:t>
    </dgm:pt>
    <dgm:pt modelId="{F7821A3E-54DF-46AB-8A22-94A387322739}">
      <dgm:prSet phldrT="[Текст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ln/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 prst="angle"/>
        </a:sp3d>
      </dgm:spPr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Умеренная политика в сфере заимствований и управления муниципальным долгом городского округа 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424FB0-300E-4943-B9EA-77C819442C72}" type="parTrans" cxnId="{E8D11CE5-57AE-42EF-9139-3EB2E2749E72}">
      <dgm:prSet/>
      <dgm:spPr/>
      <dgm:t>
        <a:bodyPr/>
        <a:lstStyle/>
        <a:p>
          <a:endParaRPr lang="ru-RU"/>
        </a:p>
      </dgm:t>
    </dgm:pt>
    <dgm:pt modelId="{F0B811D6-9DA2-4F7F-AA67-7BC6B7E4F755}" type="sibTrans" cxnId="{E8D11CE5-57AE-42EF-9139-3EB2E2749E72}">
      <dgm:prSet/>
      <dgm:spPr/>
      <dgm:t>
        <a:bodyPr/>
        <a:lstStyle/>
        <a:p>
          <a:endParaRPr lang="ru-RU"/>
        </a:p>
      </dgm:t>
    </dgm:pt>
    <dgm:pt modelId="{3B835BAC-899D-4B95-A58F-5C1BFE1CE06A}">
      <dgm:prSet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доходной базы бюджета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CB4102-C00A-484C-814F-615558542068}" type="parTrans" cxnId="{CE8EB142-BFFD-42C1-BC52-AF1B7B2EEC64}">
      <dgm:prSet/>
      <dgm:spPr/>
      <dgm:t>
        <a:bodyPr/>
        <a:lstStyle/>
        <a:p>
          <a:endParaRPr lang="ru-RU"/>
        </a:p>
      </dgm:t>
    </dgm:pt>
    <dgm:pt modelId="{A0F353F5-4183-4FD4-9F63-2A1BC830479A}" type="sibTrans" cxnId="{CE8EB142-BFFD-42C1-BC52-AF1B7B2EEC64}">
      <dgm:prSet/>
      <dgm:spPr/>
      <dgm:t>
        <a:bodyPr/>
        <a:lstStyle/>
        <a:p>
          <a:endParaRPr lang="ru-RU"/>
        </a:p>
      </dgm:t>
    </dgm:pt>
    <dgm:pt modelId="{C64D5326-A071-42C8-8601-A3F3BE6A0C3C}">
      <dgm:prSet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использования бюджетных средств</a:t>
          </a:r>
        </a:p>
      </dgm:t>
    </dgm:pt>
    <dgm:pt modelId="{EF9448AF-22B2-440F-8A6C-26BC37EF428D}" type="parTrans" cxnId="{15D36B51-CD9D-4CE4-9497-AAA79F0BD783}">
      <dgm:prSet/>
      <dgm:spPr/>
      <dgm:t>
        <a:bodyPr/>
        <a:lstStyle/>
        <a:p>
          <a:endParaRPr lang="ru-RU"/>
        </a:p>
      </dgm:t>
    </dgm:pt>
    <dgm:pt modelId="{E32F14AC-72C2-482D-B2DE-EBEDA5EB24AD}" type="sibTrans" cxnId="{15D36B51-CD9D-4CE4-9497-AAA79F0BD783}">
      <dgm:prSet/>
      <dgm:spPr/>
      <dgm:t>
        <a:bodyPr/>
        <a:lstStyle/>
        <a:p>
          <a:endParaRPr lang="ru-RU"/>
        </a:p>
      </dgm:t>
    </dgm:pt>
    <dgm:pt modelId="{74186DD5-B303-464E-8848-E9F275B92655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Сбалансированность и устойчивость бюджета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DAB35D-1771-4923-8091-A599E666586A}" type="parTrans" cxnId="{FE0A7537-8DE5-4A97-89B1-E0C72A776943}">
      <dgm:prSet/>
      <dgm:spPr/>
      <dgm:t>
        <a:bodyPr/>
        <a:lstStyle/>
        <a:p>
          <a:endParaRPr lang="ru-RU"/>
        </a:p>
      </dgm:t>
    </dgm:pt>
    <dgm:pt modelId="{D2585DBC-C101-4E92-9B1D-BE160BC802CE}" type="sibTrans" cxnId="{FE0A7537-8DE5-4A97-89B1-E0C72A776943}">
      <dgm:prSet/>
      <dgm:spPr/>
      <dgm:t>
        <a:bodyPr/>
        <a:lstStyle/>
        <a:p>
          <a:endParaRPr lang="ru-RU"/>
        </a:p>
      </dgm:t>
    </dgm:pt>
    <dgm:pt modelId="{44764190-5ADA-49CF-B86E-B6C9335D2BFF}" type="pres">
      <dgm:prSet presAssocID="{F56F8EBA-C50E-4CCD-ADBE-EE599EA44E90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9E4AE428-8838-4DDC-AF0C-82A8EACE376F}" type="pres">
      <dgm:prSet presAssocID="{F56F8EBA-C50E-4CCD-ADBE-EE599EA44E90}" presName="pyramid" presStyleLbl="node1" presStyleIdx="0" presStyleCnt="1" custFlipVert="0" custFlipHor="1" custScaleX="934" custScaleY="934" custLinFactNeighborX="-25812" custLinFactNeighborY="34289"/>
      <dgm:spPr>
        <a:prstGeom prst="upArrow">
          <a:avLst/>
        </a:prstGeom>
        <a:ln w="28575">
          <a:solidFill>
            <a:schemeClr val="accent4">
              <a:lumMod val="75000"/>
            </a:schemeClr>
          </a:solidFill>
        </a:ln>
        <a:scene3d>
          <a:camera prst="isometricOffAxis1Righ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C5A6C4D4-14A8-4C23-ACAE-D43E4BFB36D6}" type="pres">
      <dgm:prSet presAssocID="{F56F8EBA-C50E-4CCD-ADBE-EE599EA44E90}" presName="theList" presStyleCnt="0"/>
      <dgm:spPr/>
    </dgm:pt>
    <dgm:pt modelId="{979589FB-BCA5-41DC-82CC-CFFD875B3104}" type="pres">
      <dgm:prSet presAssocID="{3B835BAC-899D-4B95-A58F-5C1BFE1CE06A}" presName="aNode" presStyleLbl="fgAcc1" presStyleIdx="0" presStyleCnt="5" custScaleX="241103" custScaleY="127175" custLinFactY="103910" custLinFactNeighborX="654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B208BC-9D5A-4BD2-822F-250702015F30}" type="pres">
      <dgm:prSet presAssocID="{3B835BAC-899D-4B95-A58F-5C1BFE1CE06A}" presName="aSpace" presStyleCnt="0"/>
      <dgm:spPr/>
    </dgm:pt>
    <dgm:pt modelId="{CBB8E8FF-733E-4137-ACA2-8495AA8EC42C}" type="pres">
      <dgm:prSet presAssocID="{74186DD5-B303-464E-8848-E9F275B92655}" presName="aNode" presStyleLbl="fgAcc1" presStyleIdx="1" presStyleCnt="5" custScaleX="241102" custScaleY="127175" custLinFactY="-144785" custLinFactNeighborX="0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2EE1C-9624-409E-B74D-30334659CFDE}" type="pres">
      <dgm:prSet presAssocID="{74186DD5-B303-464E-8848-E9F275B92655}" presName="aSpace" presStyleCnt="0"/>
      <dgm:spPr/>
    </dgm:pt>
    <dgm:pt modelId="{56417D84-8EF6-4CFC-9AAA-FC7BECA36D6D}" type="pres">
      <dgm:prSet presAssocID="{986585C4-F28D-4488-A8EE-797D9AD80927}" presName="aNode" presStyleLbl="fgAcc1" presStyleIdx="2" presStyleCnt="5" custScaleX="239201" custScaleY="187445" custLinFactY="13749" custLinFactNeighborX="95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D98EB0-CF5D-4D3F-9D0D-2681ABD46A50}" type="pres">
      <dgm:prSet presAssocID="{986585C4-F28D-4488-A8EE-797D9AD80927}" presName="aSpace" presStyleCnt="0"/>
      <dgm:spPr/>
    </dgm:pt>
    <dgm:pt modelId="{0619360F-CDB8-4C87-AFF7-EE2DEA9583D4}" type="pres">
      <dgm:prSet presAssocID="{F7821A3E-54DF-46AB-8A22-94A387322739}" presName="aNode" presStyleLbl="fgAcc1" presStyleIdx="3" presStyleCnt="5" custScaleX="237659" custScaleY="232727" custLinFactY="265864" custLinFactNeighborX="1148" custLinFactNeighborY="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A7EF8-E34B-43D1-A62C-0B2D17B211B2}" type="pres">
      <dgm:prSet presAssocID="{F7821A3E-54DF-46AB-8A22-94A387322739}" presName="aSpace" presStyleCnt="0"/>
      <dgm:spPr/>
    </dgm:pt>
    <dgm:pt modelId="{826A87A7-D50D-4232-BA3F-5F3476150F8F}" type="pres">
      <dgm:prSet presAssocID="{C64D5326-A071-42C8-8601-A3F3BE6A0C3C}" presName="aNode" presStyleLbl="fgAcc1" presStyleIdx="4" presStyleCnt="5" custScaleX="237659" custScaleY="209885" custLinFactY="-164227" custLinFactNeighborX="1148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CC9153-DDB6-49D5-877C-3AF0489CF1C2}" type="pres">
      <dgm:prSet presAssocID="{C64D5326-A071-42C8-8601-A3F3BE6A0C3C}" presName="aSpace" presStyleCnt="0"/>
      <dgm:spPr/>
    </dgm:pt>
  </dgm:ptLst>
  <dgm:cxnLst>
    <dgm:cxn modelId="{8073AA27-637D-483C-BFD2-A088E8C4C40C}" srcId="{F56F8EBA-C50E-4CCD-ADBE-EE599EA44E90}" destId="{986585C4-F28D-4488-A8EE-797D9AD80927}" srcOrd="2" destOrd="0" parTransId="{46E52288-FA6A-4801-9B68-3A0A9EB9EB72}" sibTransId="{6949747F-C927-450C-9FDC-AA293A7FC151}"/>
    <dgm:cxn modelId="{C7B4D9A0-6427-4740-A3BF-653B82DA5F88}" type="presOf" srcId="{F56F8EBA-C50E-4CCD-ADBE-EE599EA44E90}" destId="{44764190-5ADA-49CF-B86E-B6C9335D2BFF}" srcOrd="0" destOrd="0" presId="urn:microsoft.com/office/officeart/2005/8/layout/pyramid2"/>
    <dgm:cxn modelId="{8E0FC9CD-C268-4963-91C8-7088C8C87D7C}" type="presOf" srcId="{F7821A3E-54DF-46AB-8A22-94A387322739}" destId="{0619360F-CDB8-4C87-AFF7-EE2DEA9583D4}" srcOrd="0" destOrd="0" presId="urn:microsoft.com/office/officeart/2005/8/layout/pyramid2"/>
    <dgm:cxn modelId="{6F58988B-B3E9-4587-80F0-9A85BC9FF6C1}" type="presOf" srcId="{C64D5326-A071-42C8-8601-A3F3BE6A0C3C}" destId="{826A87A7-D50D-4232-BA3F-5F3476150F8F}" srcOrd="0" destOrd="0" presId="urn:microsoft.com/office/officeart/2005/8/layout/pyramid2"/>
    <dgm:cxn modelId="{080B75C2-A36C-43B3-B5E7-C370358C4EC6}" type="presOf" srcId="{986585C4-F28D-4488-A8EE-797D9AD80927}" destId="{56417D84-8EF6-4CFC-9AAA-FC7BECA36D6D}" srcOrd="0" destOrd="0" presId="urn:microsoft.com/office/officeart/2005/8/layout/pyramid2"/>
    <dgm:cxn modelId="{CE8EB142-BFFD-42C1-BC52-AF1B7B2EEC64}" srcId="{F56F8EBA-C50E-4CCD-ADBE-EE599EA44E90}" destId="{3B835BAC-899D-4B95-A58F-5C1BFE1CE06A}" srcOrd="0" destOrd="0" parTransId="{F6CB4102-C00A-484C-814F-615558542068}" sibTransId="{A0F353F5-4183-4FD4-9F63-2A1BC830479A}"/>
    <dgm:cxn modelId="{FE0A7537-8DE5-4A97-89B1-E0C72A776943}" srcId="{F56F8EBA-C50E-4CCD-ADBE-EE599EA44E90}" destId="{74186DD5-B303-464E-8848-E9F275B92655}" srcOrd="1" destOrd="0" parTransId="{63DAB35D-1771-4923-8091-A599E666586A}" sibTransId="{D2585DBC-C101-4E92-9B1D-BE160BC802CE}"/>
    <dgm:cxn modelId="{1CDDAEFC-FB3E-4617-BCF1-6325F6EDC17E}" type="presOf" srcId="{74186DD5-B303-464E-8848-E9F275B92655}" destId="{CBB8E8FF-733E-4137-ACA2-8495AA8EC42C}" srcOrd="0" destOrd="0" presId="urn:microsoft.com/office/officeart/2005/8/layout/pyramid2"/>
    <dgm:cxn modelId="{E8D11CE5-57AE-42EF-9139-3EB2E2749E72}" srcId="{F56F8EBA-C50E-4CCD-ADBE-EE599EA44E90}" destId="{F7821A3E-54DF-46AB-8A22-94A387322739}" srcOrd="3" destOrd="0" parTransId="{73424FB0-300E-4943-B9EA-77C819442C72}" sibTransId="{F0B811D6-9DA2-4F7F-AA67-7BC6B7E4F755}"/>
    <dgm:cxn modelId="{B8C964BF-23AA-4009-9800-8E87DF531B63}" type="presOf" srcId="{3B835BAC-899D-4B95-A58F-5C1BFE1CE06A}" destId="{979589FB-BCA5-41DC-82CC-CFFD875B3104}" srcOrd="0" destOrd="0" presId="urn:microsoft.com/office/officeart/2005/8/layout/pyramid2"/>
    <dgm:cxn modelId="{15D36B51-CD9D-4CE4-9497-AAA79F0BD783}" srcId="{F56F8EBA-C50E-4CCD-ADBE-EE599EA44E90}" destId="{C64D5326-A071-42C8-8601-A3F3BE6A0C3C}" srcOrd="4" destOrd="0" parTransId="{EF9448AF-22B2-440F-8A6C-26BC37EF428D}" sibTransId="{E32F14AC-72C2-482D-B2DE-EBEDA5EB24AD}"/>
    <dgm:cxn modelId="{6707544E-D21E-436B-A550-EC9D842FCDFB}" type="presParOf" srcId="{44764190-5ADA-49CF-B86E-B6C9335D2BFF}" destId="{9E4AE428-8838-4DDC-AF0C-82A8EACE376F}" srcOrd="0" destOrd="0" presId="urn:microsoft.com/office/officeart/2005/8/layout/pyramid2"/>
    <dgm:cxn modelId="{6C65DAEE-1D68-4F3D-BF64-40A1F42D46D0}" type="presParOf" srcId="{44764190-5ADA-49CF-B86E-B6C9335D2BFF}" destId="{C5A6C4D4-14A8-4C23-ACAE-D43E4BFB36D6}" srcOrd="1" destOrd="0" presId="urn:microsoft.com/office/officeart/2005/8/layout/pyramid2"/>
    <dgm:cxn modelId="{61111B21-4F14-4221-9785-CBAC5A63000A}" type="presParOf" srcId="{C5A6C4D4-14A8-4C23-ACAE-D43E4BFB36D6}" destId="{979589FB-BCA5-41DC-82CC-CFFD875B3104}" srcOrd="0" destOrd="0" presId="urn:microsoft.com/office/officeart/2005/8/layout/pyramid2"/>
    <dgm:cxn modelId="{9BCE8D23-2A99-4C06-A96C-E889615D1669}" type="presParOf" srcId="{C5A6C4D4-14A8-4C23-ACAE-D43E4BFB36D6}" destId="{CCB208BC-9D5A-4BD2-822F-250702015F30}" srcOrd="1" destOrd="0" presId="urn:microsoft.com/office/officeart/2005/8/layout/pyramid2"/>
    <dgm:cxn modelId="{0DFFB448-B8E8-4321-A72A-55108E1514E5}" type="presParOf" srcId="{C5A6C4D4-14A8-4C23-ACAE-D43E4BFB36D6}" destId="{CBB8E8FF-733E-4137-ACA2-8495AA8EC42C}" srcOrd="2" destOrd="0" presId="urn:microsoft.com/office/officeart/2005/8/layout/pyramid2"/>
    <dgm:cxn modelId="{E1177853-4FD9-42B2-9286-D324FA02AA51}" type="presParOf" srcId="{C5A6C4D4-14A8-4C23-ACAE-D43E4BFB36D6}" destId="{4642EE1C-9624-409E-B74D-30334659CFDE}" srcOrd="3" destOrd="0" presId="urn:microsoft.com/office/officeart/2005/8/layout/pyramid2"/>
    <dgm:cxn modelId="{42604072-A8AD-405E-93D0-6DDF2D6CC741}" type="presParOf" srcId="{C5A6C4D4-14A8-4C23-ACAE-D43E4BFB36D6}" destId="{56417D84-8EF6-4CFC-9AAA-FC7BECA36D6D}" srcOrd="4" destOrd="0" presId="urn:microsoft.com/office/officeart/2005/8/layout/pyramid2"/>
    <dgm:cxn modelId="{7CDEAEA9-A9D7-4FDD-ADE1-685987E63FFB}" type="presParOf" srcId="{C5A6C4D4-14A8-4C23-ACAE-D43E4BFB36D6}" destId="{6DD98EB0-CF5D-4D3F-9D0D-2681ABD46A50}" srcOrd="5" destOrd="0" presId="urn:microsoft.com/office/officeart/2005/8/layout/pyramid2"/>
    <dgm:cxn modelId="{B05C3DAB-6D7B-4B2F-8E03-111BC3CE9258}" type="presParOf" srcId="{C5A6C4D4-14A8-4C23-ACAE-D43E4BFB36D6}" destId="{0619360F-CDB8-4C87-AFF7-EE2DEA9583D4}" srcOrd="6" destOrd="0" presId="urn:microsoft.com/office/officeart/2005/8/layout/pyramid2"/>
    <dgm:cxn modelId="{A95D279B-3C0F-4B41-9F97-460325E54FB2}" type="presParOf" srcId="{C5A6C4D4-14A8-4C23-ACAE-D43E4BFB36D6}" destId="{1A3A7EF8-E34B-43D1-A62C-0B2D17B211B2}" srcOrd="7" destOrd="0" presId="urn:microsoft.com/office/officeart/2005/8/layout/pyramid2"/>
    <dgm:cxn modelId="{767A27AC-22AE-4DD2-9310-053904D09F75}" type="presParOf" srcId="{C5A6C4D4-14A8-4C23-ACAE-D43E4BFB36D6}" destId="{826A87A7-D50D-4232-BA3F-5F3476150F8F}" srcOrd="8" destOrd="0" presId="urn:microsoft.com/office/officeart/2005/8/layout/pyramid2"/>
    <dgm:cxn modelId="{E91BCC3A-AE75-4A52-8413-136F7E4967AC}" type="presParOf" srcId="{C5A6C4D4-14A8-4C23-ACAE-D43E4BFB36D6}" destId="{9FCC9153-DDB6-49D5-877C-3AF0489CF1C2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C72B69-34BE-4432-93E8-CF53F7F842CC}">
      <dsp:nvSpPr>
        <dsp:cNvPr id="0" name=""/>
        <dsp:cNvSpPr/>
      </dsp:nvSpPr>
      <dsp:spPr>
        <a:xfrm>
          <a:off x="-1813082" y="634907"/>
          <a:ext cx="3078428" cy="3984524"/>
        </a:xfrm>
        <a:prstGeom prst="blockArc">
          <a:avLst>
            <a:gd name="adj1" fmla="val 18900000"/>
            <a:gd name="adj2" fmla="val 2700000"/>
            <a:gd name="adj3" fmla="val 314"/>
          </a:avLst>
        </a:pr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2DCA1-7526-4921-85FA-56E761B5D8CF}">
      <dsp:nvSpPr>
        <dsp:cNvPr id="0" name=""/>
        <dsp:cNvSpPr/>
      </dsp:nvSpPr>
      <dsp:spPr>
        <a:xfrm>
          <a:off x="696334" y="593702"/>
          <a:ext cx="5315822" cy="1022513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1162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cs typeface="Times New Roman" panose="02020603050405020304" pitchFamily="18" charset="0"/>
            </a:rPr>
            <a:t>Основные направления бюджетной </a:t>
          </a:r>
          <a:r>
            <a:rPr lang="en-US" sz="1900" b="1" kern="1200" dirty="0" smtClean="0">
              <a:cs typeface="Times New Roman" panose="02020603050405020304" pitchFamily="18" charset="0"/>
            </a:rPr>
            <a:t> и </a:t>
          </a:r>
          <a:r>
            <a:rPr lang="ru-RU" sz="1900" b="1" kern="1200" dirty="0" smtClean="0">
              <a:cs typeface="Times New Roman" panose="02020603050405020304" pitchFamily="18" charset="0"/>
            </a:rPr>
            <a:t>налоговой политики</a:t>
          </a:r>
          <a:r>
            <a:rPr lang="en-US" sz="1900" b="1" kern="1200" dirty="0" smtClean="0">
              <a:cs typeface="Times New Roman" panose="02020603050405020304" pitchFamily="18" charset="0"/>
            </a:rPr>
            <a:t> </a:t>
          </a:r>
          <a:r>
            <a:rPr lang="ru-RU" sz="1900" b="1" kern="1200" dirty="0" smtClean="0">
              <a:cs typeface="Times New Roman" panose="02020603050405020304" pitchFamily="18" charset="0"/>
            </a:rPr>
            <a:t>городского округа Фрязино</a:t>
          </a:r>
          <a:endParaRPr lang="ru-RU" sz="1900" kern="1200" dirty="0"/>
        </a:p>
      </dsp:txBody>
      <dsp:txXfrm>
        <a:off x="696334" y="593702"/>
        <a:ext cx="5315822" cy="1022513"/>
      </dsp:txXfrm>
    </dsp:sp>
    <dsp:sp modelId="{243C6FA6-780B-4D70-9CCC-7B675B8B9B3C}">
      <dsp:nvSpPr>
        <dsp:cNvPr id="0" name=""/>
        <dsp:cNvSpPr/>
      </dsp:nvSpPr>
      <dsp:spPr>
        <a:xfrm>
          <a:off x="70553" y="383442"/>
          <a:ext cx="1278142" cy="12781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6A347F-E960-448A-BD64-1F0DA48DE8ED}">
      <dsp:nvSpPr>
        <dsp:cNvPr id="0" name=""/>
        <dsp:cNvSpPr/>
      </dsp:nvSpPr>
      <dsp:spPr>
        <a:xfrm>
          <a:off x="1064250" y="1831372"/>
          <a:ext cx="4944138" cy="1022513"/>
        </a:xfrm>
        <a:prstGeom prst="rect">
          <a:avLst/>
        </a:prstGeom>
        <a:solidFill>
          <a:schemeClr val="accent1">
            <a:shade val="50000"/>
            <a:hueOff val="224856"/>
            <a:satOff val="-25585"/>
            <a:lumOff val="32581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1162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cs typeface="Times New Roman" panose="02020603050405020304" pitchFamily="18" charset="0"/>
            </a:rPr>
            <a:t>Основные показатели прогноза социально-экономического развития</a:t>
          </a:r>
          <a:r>
            <a:rPr lang="en-US" sz="1900" b="1" kern="1200" dirty="0" smtClean="0">
              <a:cs typeface="Times New Roman" panose="02020603050405020304" pitchFamily="18" charset="0"/>
            </a:rPr>
            <a:t> </a:t>
          </a:r>
          <a:r>
            <a:rPr lang="ru-RU" sz="1900" b="1" kern="1200" dirty="0" smtClean="0">
              <a:cs typeface="Times New Roman" panose="02020603050405020304" pitchFamily="18" charset="0"/>
            </a:rPr>
            <a:t>городского округа Фрязино</a:t>
          </a:r>
          <a:endParaRPr lang="ru-RU" sz="1900" kern="1200" dirty="0"/>
        </a:p>
      </dsp:txBody>
      <dsp:txXfrm>
        <a:off x="1064250" y="1831372"/>
        <a:ext cx="4944138" cy="1022513"/>
      </dsp:txXfrm>
    </dsp:sp>
    <dsp:sp modelId="{C4DCF48F-7986-49CB-84E4-205382CCB41C}">
      <dsp:nvSpPr>
        <dsp:cNvPr id="0" name=""/>
        <dsp:cNvSpPr/>
      </dsp:nvSpPr>
      <dsp:spPr>
        <a:xfrm>
          <a:off x="534148" y="1847567"/>
          <a:ext cx="1278142" cy="12781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8AA636-F3DE-4AD6-A83E-072099DA6D0B}">
      <dsp:nvSpPr>
        <dsp:cNvPr id="0" name=""/>
        <dsp:cNvSpPr/>
      </dsp:nvSpPr>
      <dsp:spPr>
        <a:xfrm>
          <a:off x="692507" y="3586425"/>
          <a:ext cx="5315822" cy="1022513"/>
        </a:xfrm>
        <a:prstGeom prst="rect">
          <a:avLst/>
        </a:prstGeom>
        <a:solidFill>
          <a:schemeClr val="accent1">
            <a:shade val="50000"/>
            <a:hueOff val="224856"/>
            <a:satOff val="-25585"/>
            <a:lumOff val="32581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1162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cs typeface="Times New Roman" panose="02020603050405020304" pitchFamily="18" charset="0"/>
            </a:rPr>
            <a:t>Муниципальные программ</a:t>
          </a:r>
          <a:r>
            <a:rPr lang="en-US" sz="1900" b="1" kern="1200" dirty="0" smtClean="0">
              <a:cs typeface="Times New Roman" panose="02020603050405020304" pitchFamily="18" charset="0"/>
            </a:rPr>
            <a:t>ы</a:t>
          </a:r>
          <a:r>
            <a:rPr lang="ru-RU" sz="1900" b="1" kern="1200" dirty="0" smtClean="0">
              <a:cs typeface="Times New Roman" panose="02020603050405020304" pitchFamily="18" charset="0"/>
            </a:rPr>
            <a:t> (проект</a:t>
          </a:r>
          <a:r>
            <a:rPr lang="en-US" sz="1900" b="1" kern="1200" dirty="0" smtClean="0">
              <a:cs typeface="Times New Roman" panose="02020603050405020304" pitchFamily="18" charset="0"/>
            </a:rPr>
            <a:t>ы</a:t>
          </a:r>
          <a:r>
            <a:rPr lang="ru-RU" sz="1900" b="1" kern="1200" dirty="0" smtClean="0">
              <a:cs typeface="Times New Roman" panose="02020603050405020304" pitchFamily="18" charset="0"/>
            </a:rPr>
            <a:t> муниципальных программ)</a:t>
          </a:r>
          <a:r>
            <a:rPr lang="en-US" sz="1900" b="1" kern="1200" dirty="0" smtClean="0">
              <a:cs typeface="Times New Roman" panose="02020603050405020304" pitchFamily="18" charset="0"/>
            </a:rPr>
            <a:t> </a:t>
          </a:r>
          <a:r>
            <a:rPr lang="ru-RU" sz="1900" b="1" kern="1200" dirty="0" smtClean="0">
              <a:cs typeface="Times New Roman" panose="02020603050405020304" pitchFamily="18" charset="0"/>
            </a:rPr>
            <a:t>городского округа Фрязино</a:t>
          </a:r>
          <a:endParaRPr lang="ru-RU" sz="1900" b="1" kern="1200" dirty="0"/>
        </a:p>
      </dsp:txBody>
      <dsp:txXfrm>
        <a:off x="692507" y="3586425"/>
        <a:ext cx="5315822" cy="1022513"/>
      </dsp:txXfrm>
    </dsp:sp>
    <dsp:sp modelId="{3B83CBA6-F246-4132-A1D9-A7654169BCCC}">
      <dsp:nvSpPr>
        <dsp:cNvPr id="0" name=""/>
        <dsp:cNvSpPr/>
      </dsp:nvSpPr>
      <dsp:spPr>
        <a:xfrm>
          <a:off x="70553" y="3450983"/>
          <a:ext cx="1278142" cy="12781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AE428-8838-4DDC-AF0C-82A8EACE376F}">
      <dsp:nvSpPr>
        <dsp:cNvPr id="0" name=""/>
        <dsp:cNvSpPr/>
      </dsp:nvSpPr>
      <dsp:spPr>
        <a:xfrm flipH="1">
          <a:off x="1160629" y="4044022"/>
          <a:ext cx="45061" cy="45061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accent4">
              <a:lumMod val="75000"/>
            </a:schemeClr>
          </a:solidFill>
          <a:prstDash val="solid"/>
        </a:ln>
        <a:effectLst/>
        <a:scene3d>
          <a:camera prst="isometricOffAxis1Righ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589FB-BCA5-41DC-82CC-CFFD875B3104}">
      <dsp:nvSpPr>
        <dsp:cNvPr id="0" name=""/>
        <dsp:cNvSpPr/>
      </dsp:nvSpPr>
      <dsp:spPr>
        <a:xfrm>
          <a:off x="236520" y="1008110"/>
          <a:ext cx="7560865" cy="51829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shade val="74000"/>
                <a:satMod val="130000"/>
                <a:lumMod val="90000"/>
              </a:schemeClr>
              <a:schemeClr val="accent6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6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доходной базы бюджета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821" y="1033411"/>
        <a:ext cx="7510263" cy="467688"/>
      </dsp:txXfrm>
    </dsp:sp>
    <dsp:sp modelId="{CBB8E8FF-733E-4137-ACA2-8495AA8EC42C}">
      <dsp:nvSpPr>
        <dsp:cNvPr id="0" name=""/>
        <dsp:cNvSpPr/>
      </dsp:nvSpPr>
      <dsp:spPr>
        <a:xfrm>
          <a:off x="216026" y="360038"/>
          <a:ext cx="7560834" cy="51829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shade val="74000"/>
                <a:satMod val="130000"/>
                <a:lumMod val="90000"/>
              </a:schemeClr>
              <a:schemeClr val="accent6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6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Сбалансированность и устойчивость бюджета</a:t>
          </a:r>
          <a:endParaRPr lang="ru-RU" sz="2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1327" y="385339"/>
        <a:ext cx="7510232" cy="467688"/>
      </dsp:txXfrm>
    </dsp:sp>
    <dsp:sp modelId="{56417D84-8EF6-4CFC-9AAA-FC7BECA36D6D}">
      <dsp:nvSpPr>
        <dsp:cNvPr id="0" name=""/>
        <dsp:cNvSpPr/>
      </dsp:nvSpPr>
      <dsp:spPr>
        <a:xfrm>
          <a:off x="275656" y="1728191"/>
          <a:ext cx="7501219" cy="763915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shade val="74000"/>
                <a:satMod val="130000"/>
                <a:lumMod val="90000"/>
              </a:schemeClr>
              <a:schemeClr val="accent6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6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системы бюджетных расходов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2947" y="1765482"/>
        <a:ext cx="7426637" cy="689333"/>
      </dsp:txXfrm>
    </dsp:sp>
    <dsp:sp modelId="{0619360F-CDB8-4C87-AFF7-EE2DEA9583D4}">
      <dsp:nvSpPr>
        <dsp:cNvPr id="0" name=""/>
        <dsp:cNvSpPr/>
      </dsp:nvSpPr>
      <dsp:spPr>
        <a:xfrm>
          <a:off x="306012" y="3672408"/>
          <a:ext cx="7452863" cy="94845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shade val="74000"/>
                <a:satMod val="130000"/>
                <a:lumMod val="90000"/>
              </a:schemeClr>
              <a:schemeClr val="accent6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 prst="angle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Умеренная политика в сфере заимствований и управления муниципальным долгом городского округа 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2312" y="3718708"/>
        <a:ext cx="7360263" cy="855858"/>
      </dsp:txXfrm>
    </dsp:sp>
    <dsp:sp modelId="{826A87A7-D50D-4232-BA3F-5F3476150F8F}">
      <dsp:nvSpPr>
        <dsp:cNvPr id="0" name=""/>
        <dsp:cNvSpPr/>
      </dsp:nvSpPr>
      <dsp:spPr>
        <a:xfrm>
          <a:off x="306012" y="2664297"/>
          <a:ext cx="7452863" cy="855368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shade val="74000"/>
                <a:satMod val="130000"/>
                <a:lumMod val="90000"/>
              </a:schemeClr>
              <a:schemeClr val="accent6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6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использования бюджетных средств</a:t>
          </a:r>
        </a:p>
      </dsp:txBody>
      <dsp:txXfrm>
        <a:off x="347768" y="2706053"/>
        <a:ext cx="7369351" cy="7718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51" cy="4933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729" y="0"/>
            <a:ext cx="2946351" cy="4933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25982-90D3-493F-A9DF-23A4EF9B0AD1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9" y="4689635"/>
            <a:ext cx="5437821" cy="44421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692"/>
            <a:ext cx="2946351" cy="4933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729" y="9377692"/>
            <a:ext cx="2946351" cy="4933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BA7C1-B8E3-4786-A338-F1ED0EB156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584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1765D-8766-4872-9B99-41E23A7EDE4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557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1765D-8766-4872-9B99-41E23A7EDE4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748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0462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030676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BA7C1-B8E3-4786-A338-F1ED0EB1564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772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BA7C1-B8E3-4786-A338-F1ED0EB1564C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768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BA7C1-B8E3-4786-A338-F1ED0EB1564C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870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BA7C1-B8E3-4786-A338-F1ED0EB1564C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446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2BA7C1-B8E3-4786-A338-F1ED0EB1564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97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1863" y="741363"/>
            <a:ext cx="4933950" cy="37004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1765D-8766-4872-9B99-41E23A7EDE42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880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1863" y="741363"/>
            <a:ext cx="4933950" cy="37004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1765D-8766-4872-9B99-41E23A7EDE42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379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1863" y="741363"/>
            <a:ext cx="4933950" cy="37004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1765D-8766-4872-9B99-41E23A7EDE42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000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BA7C1-B8E3-4786-A338-F1ED0EB1564C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430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BA7C1-B8E3-4786-A338-F1ED0EB1564C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989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BA7C1-B8E3-4786-A338-F1ED0EB1564C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879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58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82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30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899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524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15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45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478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564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143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143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304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788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664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879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456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13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6B9050-3690-47DE-BEC2-9B35EC80E874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2004102-6DF5-4AA1-B48A-E2AE7F301B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7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7.emf"/><Relationship Id="rId4" Type="http://schemas.openxmlformats.org/officeDocument/2006/relationships/package" Target="../embeddings/_____Microsoft_Excel.xls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8.emf"/><Relationship Id="rId4" Type="http://schemas.openxmlformats.org/officeDocument/2006/relationships/package" Target="../embeddings/_____Microsoft_Excel1.xls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9.emf"/><Relationship Id="rId4" Type="http://schemas.openxmlformats.org/officeDocument/2006/relationships/package" Target="../embeddings/_____Microsoft_Excel2.xls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0.emf"/><Relationship Id="rId4" Type="http://schemas.openxmlformats.org/officeDocument/2006/relationships/package" Target="../embeddings/_____Microsoft_Excel3.xlsx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48680"/>
            <a:ext cx="792088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0000CC"/>
                </a:solidFill>
              </a:rPr>
              <a:t>«Бюджет для граждан» подготовлен по ПРОЕКТУ решения Совета депутатов городского округа Фрязино «О бюджете городского </a:t>
            </a:r>
            <a:r>
              <a:rPr lang="ru-RU" sz="1900" b="1" dirty="0">
                <a:solidFill>
                  <a:srgbClr val="0000CC"/>
                </a:solidFill>
              </a:rPr>
              <a:t>округа Фрязино за </a:t>
            </a:r>
            <a:r>
              <a:rPr lang="ru-RU" sz="1900" b="1" dirty="0" smtClean="0">
                <a:solidFill>
                  <a:srgbClr val="0000CC"/>
                </a:solidFill>
              </a:rPr>
              <a:t>2023 год и на плановый период 2024 и 2025 годов»</a:t>
            </a:r>
            <a:endParaRPr lang="ru-RU" sz="1900" dirty="0">
              <a:solidFill>
                <a:srgbClr val="0000CC"/>
              </a:solidFill>
            </a:endParaRPr>
          </a:p>
        </p:txBody>
      </p:sp>
      <p:pic>
        <p:nvPicPr>
          <p:cNvPr id="5" name="Picture 18" descr="https://priziv.online/wp-content/uploads/2019/07/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518174"/>
            <a:ext cx="3888433" cy="475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!!! Отчет Главы 2021\Фото\08 слайд - ОЭЗ Исток\image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0" r="28518"/>
          <a:stretch/>
        </p:blipFill>
        <p:spPr bwMode="auto">
          <a:xfrm>
            <a:off x="641511" y="1518175"/>
            <a:ext cx="4002495" cy="4755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82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0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CC"/>
                </a:solidFill>
                <a:latin typeface="Antique Olive Compact"/>
              </a:rPr>
              <a:t>ГЛОССАРИЙ</a:t>
            </a:r>
            <a:endParaRPr lang="ru-RU" sz="2400" b="1" i="1" dirty="0">
              <a:solidFill>
                <a:srgbClr val="0000CC"/>
              </a:solidFill>
              <a:latin typeface="Antique Olive Compac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2625" y="753027"/>
            <a:ext cx="77918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Бюджет </a:t>
            </a:r>
          </a:p>
          <a:p>
            <a:r>
              <a:rPr lang="ru-RU" sz="1400" dirty="0" smtClean="0"/>
              <a:t>Форма </a:t>
            </a:r>
            <a:r>
              <a:rPr lang="ru-RU" sz="1400" dirty="0"/>
              <a:t>образования и расходования денежных средств, предназначенных для финансового обеспечения задач и функций государства и местного самоуправления. Представляет собой главный финансовый документ страны (региона, муниципального образования), утверждаемый органом законодательной власти соответствующего уровня управления.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b="1" dirty="0" smtClean="0"/>
              <a:t>Бюджетная </a:t>
            </a:r>
            <a:r>
              <a:rPr lang="ru-RU" sz="1400" b="1" dirty="0"/>
              <a:t>классификация </a:t>
            </a:r>
            <a:endParaRPr lang="ru-RU" sz="1400" b="1" dirty="0" smtClean="0"/>
          </a:p>
          <a:p>
            <a:r>
              <a:rPr lang="ru-RU" sz="1400" dirty="0" smtClean="0"/>
              <a:t>Группировка </a:t>
            </a:r>
            <a:r>
              <a:rPr lang="ru-RU" sz="1400" dirty="0"/>
              <a:t>доходов, расходов и источников финансирования дефицитов бюджетов бюджетной системы РФ, используемая для составления и исполнения бюджетов, составления бюджетной отчётности.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b="1" dirty="0" smtClean="0"/>
              <a:t>Бюджетная </a:t>
            </a:r>
            <a:r>
              <a:rPr lang="ru-RU" sz="1400" b="1" dirty="0"/>
              <a:t>система Российской Федерации </a:t>
            </a:r>
            <a:endParaRPr lang="ru-RU" sz="1400" b="1" dirty="0" smtClean="0"/>
          </a:p>
          <a:p>
            <a:r>
              <a:rPr lang="ru-RU" sz="1400" dirty="0" smtClean="0"/>
              <a:t>Совокупность </a:t>
            </a:r>
            <a:r>
              <a:rPr lang="ru-RU" sz="1400" dirty="0"/>
              <a:t>федерального бюджета, бюджетов субъектов РФ, местных бюджетов и бюджетов государственных внебюджетных фондов.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b="1" dirty="0" smtClean="0"/>
              <a:t>Бюджетный </a:t>
            </a:r>
            <a:r>
              <a:rPr lang="ru-RU" sz="1400" b="1" dirty="0"/>
              <a:t>процесс </a:t>
            </a:r>
            <a:endParaRPr lang="ru-RU" sz="1400" b="1" dirty="0" smtClean="0"/>
          </a:p>
          <a:p>
            <a:r>
              <a:rPr lang="ru-RU" sz="1400" dirty="0" smtClean="0"/>
              <a:t>Деятельность </a:t>
            </a:r>
            <a:r>
              <a:rPr lang="ru-RU" sz="1400" dirty="0"/>
              <a:t>по подготовке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539552" y="836712"/>
            <a:ext cx="288032" cy="288032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596601" y="3209940"/>
            <a:ext cx="288032" cy="288032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541512" y="2132856"/>
            <a:ext cx="288032" cy="288032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540166" y="4092693"/>
            <a:ext cx="288032" cy="288032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4938788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Бюджетная </a:t>
            </a:r>
            <a:r>
              <a:rPr lang="ru-RU" sz="1400" b="1" dirty="0" smtClean="0"/>
              <a:t>политика</a:t>
            </a:r>
            <a:endParaRPr lang="ru-RU" sz="1400" b="1" dirty="0"/>
          </a:p>
          <a:p>
            <a:r>
              <a:rPr lang="ru-RU" sz="1400" dirty="0"/>
              <a:t>М</a:t>
            </a:r>
            <a:r>
              <a:rPr lang="ru-RU" sz="1400" dirty="0" smtClean="0"/>
              <a:t>ногосторонний </a:t>
            </a:r>
            <a:r>
              <a:rPr lang="ru-RU" sz="1400" dirty="0"/>
              <a:t>процесс, включающий действия органов власти всех уровней не только в бюджетной сфере, но в налоговой, ценовой, кредитной и в целом в финансовой.</a:t>
            </a:r>
          </a:p>
          <a:p>
            <a:r>
              <a:rPr lang="ru-RU" sz="1400" i="1" dirty="0"/>
              <a:t>С точки зрения бюджетной сферы,</a:t>
            </a:r>
            <a:r>
              <a:rPr lang="ru-RU" sz="1400" dirty="0"/>
              <a:t> </a:t>
            </a:r>
            <a:r>
              <a:rPr lang="ru-RU" sz="1400" b="1" dirty="0"/>
              <a:t>бюджетная политика</a:t>
            </a:r>
            <a:r>
              <a:rPr lang="ru-RU" sz="1400" dirty="0"/>
              <a:t> представляет собой совокупность действий и мероприятий, проводимых органами власти в сфере управления формированием и исполнением бюджета по выполнению ими функций перед обществом и государством.</a:t>
            </a: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539552" y="5136230"/>
            <a:ext cx="271573" cy="288032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24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53145" y="592310"/>
            <a:ext cx="75896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Доходы бюджета</a:t>
            </a:r>
          </a:p>
          <a:p>
            <a:r>
              <a:rPr lang="ru-RU" sz="1400" dirty="0" smtClean="0"/>
              <a:t>Поступающие </a:t>
            </a:r>
            <a:r>
              <a:rPr lang="ru-RU" sz="1400" dirty="0"/>
              <a:t>от населения, организаций, учреждений в бюджет денежные средства в виде налогов, неналоговых поступлений (пошлины, доходы от продажи имущества, штрафы и т.п.), безвозмездных поступлений. Кредиты, остатки средств на начало периода не включаются в состав доходов.</a:t>
            </a: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610136" y="2028829"/>
            <a:ext cx="271001" cy="292983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58698" y="1830611"/>
            <a:ext cx="75368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Дефицит </a:t>
            </a:r>
            <a:r>
              <a:rPr lang="ru-RU" sz="1400" b="1" dirty="0"/>
              <a:t>бюджета </a:t>
            </a:r>
            <a:endParaRPr lang="ru-RU" sz="1400" b="1" dirty="0" smtClean="0"/>
          </a:p>
          <a:p>
            <a:r>
              <a:rPr lang="ru-RU" sz="1400" dirty="0" smtClean="0"/>
              <a:t>Превышение </a:t>
            </a:r>
            <a:r>
              <a:rPr lang="ru-RU" sz="1400" dirty="0"/>
              <a:t>расходов бюджета над его доходами.</a:t>
            </a: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610136" y="2808516"/>
            <a:ext cx="243780" cy="261610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81137" y="2587566"/>
            <a:ext cx="7272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</a:t>
            </a:r>
            <a:r>
              <a:rPr lang="ru-RU" sz="1400" b="1" dirty="0" smtClean="0"/>
              <a:t>Профицит </a:t>
            </a:r>
            <a:r>
              <a:rPr lang="ru-RU" sz="1400" b="1" dirty="0"/>
              <a:t>бюджета </a:t>
            </a:r>
            <a:endParaRPr lang="ru-RU" sz="1400" b="1" dirty="0" smtClean="0"/>
          </a:p>
          <a:p>
            <a:r>
              <a:rPr lang="ru-RU" sz="1400" dirty="0" smtClean="0"/>
              <a:t>  Превышение доходов </a:t>
            </a:r>
            <a:r>
              <a:rPr lang="ru-RU" sz="1400" dirty="0"/>
              <a:t>бюджета над его </a:t>
            </a:r>
            <a:r>
              <a:rPr lang="ru-RU" sz="1400" dirty="0" smtClean="0"/>
              <a:t>расходами.</a:t>
            </a:r>
            <a:endParaRPr lang="ru-RU" sz="1400" dirty="0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627811" y="4869160"/>
            <a:ext cx="208429" cy="224108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53145" y="3225185"/>
            <a:ext cx="72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 Расходы </a:t>
            </a:r>
            <a:r>
              <a:rPr lang="ru-RU" sz="1400" b="1" dirty="0"/>
              <a:t>бюджета </a:t>
            </a:r>
            <a:endParaRPr lang="ru-RU" sz="1400" b="1" dirty="0" smtClean="0"/>
          </a:p>
          <a:p>
            <a:r>
              <a:rPr lang="ru-RU" sz="1400" dirty="0" smtClean="0"/>
              <a:t> Выплачиваемые </a:t>
            </a:r>
            <a:r>
              <a:rPr lang="ru-RU" sz="1400" dirty="0"/>
              <a:t>из бюджета денежные </a:t>
            </a:r>
            <a:r>
              <a:rPr lang="ru-RU" sz="1400" dirty="0" smtClean="0"/>
              <a:t>средства.</a:t>
            </a:r>
            <a:endParaRPr lang="ru-RU" sz="1400" dirty="0"/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619210" y="3332078"/>
            <a:ext cx="234706" cy="247370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53145" y="3890082"/>
            <a:ext cx="81369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 Межбюджетные </a:t>
            </a:r>
            <a:r>
              <a:rPr lang="ru-RU" sz="1400" b="1" dirty="0"/>
              <a:t>отношения </a:t>
            </a:r>
            <a:endParaRPr lang="ru-RU" sz="1400" b="1" dirty="0" smtClean="0"/>
          </a:p>
          <a:p>
            <a:r>
              <a:rPr lang="ru-RU" sz="1400" dirty="0" smtClean="0"/>
              <a:t> Взаимоотношения </a:t>
            </a:r>
            <a:r>
              <a:rPr lang="ru-RU" sz="1400" dirty="0"/>
              <a:t>между РФ, субъектами РФ и муниципальными образованиями по вопросам </a:t>
            </a:r>
            <a:r>
              <a:rPr lang="ru-RU" sz="1400" dirty="0" smtClean="0"/>
              <a:t>   осуществления </a:t>
            </a:r>
            <a:r>
              <a:rPr lang="ru-RU" sz="1400" dirty="0"/>
              <a:t>бюджетного процесса. </a:t>
            </a:r>
            <a:endParaRPr lang="ru-RU" sz="1400" dirty="0" smtClean="0"/>
          </a:p>
          <a:p>
            <a:endParaRPr lang="ru-RU" sz="1400" b="1" dirty="0" smtClean="0"/>
          </a:p>
          <a:p>
            <a:r>
              <a:rPr lang="ru-RU" sz="1400" b="1" dirty="0" smtClean="0"/>
              <a:t>Программные </a:t>
            </a:r>
            <a:r>
              <a:rPr lang="ru-RU" sz="1400" b="1" dirty="0"/>
              <a:t>расходы </a:t>
            </a:r>
            <a:endParaRPr lang="ru-RU" sz="1400" b="1" dirty="0" smtClean="0"/>
          </a:p>
          <a:p>
            <a:r>
              <a:rPr lang="ru-RU" sz="1400" dirty="0" smtClean="0"/>
              <a:t>Расходы</a:t>
            </a:r>
            <a:r>
              <a:rPr lang="ru-RU" sz="1400" dirty="0"/>
              <a:t>, включенные в муниципальные </a:t>
            </a:r>
            <a:r>
              <a:rPr lang="ru-RU" sz="1400" dirty="0" smtClean="0"/>
              <a:t>программы.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 rot="10800000" flipH="1" flipV="1">
            <a:off x="644113" y="776459"/>
            <a:ext cx="276813" cy="504056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597384" y="4148381"/>
            <a:ext cx="252944" cy="216024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04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900igr.net/up/datas/145275/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568952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87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1531" y="178680"/>
            <a:ext cx="7349590" cy="733340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Какие бывают бюджеты?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611071" y="1538296"/>
            <a:ext cx="1510811" cy="269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1350" b="1" dirty="0">
                <a:solidFill>
                  <a:srgbClr val="FF0000"/>
                </a:solidFill>
              </a:rPr>
              <a:t>Бюджет семьи</a:t>
            </a: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H="1">
            <a:off x="2658764" y="1688996"/>
            <a:ext cx="710712" cy="238125"/>
          </a:xfrm>
          <a:prstGeom prst="line">
            <a:avLst/>
          </a:prstGeom>
          <a:noFill/>
          <a:ln w="76200" cmpd="tri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4613473" y="1616122"/>
            <a:ext cx="17157" cy="533113"/>
          </a:xfrm>
          <a:prstGeom prst="line">
            <a:avLst/>
          </a:prstGeom>
          <a:noFill/>
          <a:ln w="76200" cmpd="tri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5860187" y="1650746"/>
            <a:ext cx="722435" cy="276225"/>
          </a:xfrm>
          <a:prstGeom prst="line">
            <a:avLst/>
          </a:prstGeom>
          <a:noFill/>
          <a:ln w="76200" cmpd="tri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3189669" y="2292319"/>
            <a:ext cx="2951285" cy="5078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350" b="1" dirty="0">
                <a:solidFill>
                  <a:srgbClr val="FF0000"/>
                </a:solidFill>
              </a:rPr>
              <a:t>Бюджеты публично-правовых образований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6516566" y="1484710"/>
            <a:ext cx="2448657" cy="32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1350" b="1" dirty="0">
                <a:solidFill>
                  <a:srgbClr val="FF0000"/>
                </a:solidFill>
              </a:rPr>
              <a:t>Бюджет организаций</a:t>
            </a:r>
          </a:p>
        </p:txBody>
      </p:sp>
      <p:pic>
        <p:nvPicPr>
          <p:cNvPr id="37900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45" y="3615699"/>
            <a:ext cx="2369528" cy="10263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7901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089" y="3666148"/>
            <a:ext cx="2557097" cy="10489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7903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748" y="3586823"/>
            <a:ext cx="2164373" cy="1037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7904" name="Line 16"/>
          <p:cNvSpPr>
            <a:spLocks noChangeShapeType="1"/>
          </p:cNvSpPr>
          <p:nvPr/>
        </p:nvSpPr>
        <p:spPr bwMode="auto">
          <a:xfrm>
            <a:off x="5552345" y="2943225"/>
            <a:ext cx="720969" cy="539354"/>
          </a:xfrm>
          <a:prstGeom prst="line">
            <a:avLst/>
          </a:prstGeom>
          <a:noFill/>
          <a:ln w="76200" cmpd="dbl">
            <a:solidFill>
              <a:schemeClr val="accent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>
            <a:off x="4563208" y="2943225"/>
            <a:ext cx="0" cy="647700"/>
          </a:xfrm>
          <a:prstGeom prst="line">
            <a:avLst/>
          </a:prstGeom>
          <a:noFill/>
          <a:ln w="76200" cmpd="dbl">
            <a:solidFill>
              <a:schemeClr val="accent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 flipH="1">
            <a:off x="2842847" y="2943234"/>
            <a:ext cx="720969" cy="594122"/>
          </a:xfrm>
          <a:prstGeom prst="line">
            <a:avLst/>
          </a:prstGeom>
          <a:noFill/>
          <a:ln w="76200" cmpd="dbl">
            <a:solidFill>
              <a:schemeClr val="accent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337595" y="4710079"/>
            <a:ext cx="2664069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350" b="1" dirty="0">
                <a:solidFill>
                  <a:srgbClr val="FF0000"/>
                </a:solidFill>
              </a:rPr>
              <a:t>Российской Федерации</a:t>
            </a:r>
          </a:p>
          <a:p>
            <a:pPr algn="ctr"/>
            <a:r>
              <a:rPr lang="ru-RU" sz="1050" b="1" dirty="0">
                <a:solidFill>
                  <a:srgbClr val="FF0000"/>
                </a:solidFill>
              </a:rPr>
              <a:t>(федеральный бюджет, бюджеты государственных внебюджетных фондов РФ)</a:t>
            </a:r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3276602" y="4730296"/>
            <a:ext cx="266406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350" b="1" dirty="0">
                <a:solidFill>
                  <a:srgbClr val="FF0000"/>
                </a:solidFill>
              </a:rPr>
              <a:t>субъектов</a:t>
            </a:r>
          </a:p>
          <a:p>
            <a:pPr algn="ctr"/>
            <a:r>
              <a:rPr lang="ru-RU" sz="1350" b="1" dirty="0">
                <a:solidFill>
                  <a:srgbClr val="FF0000"/>
                </a:solidFill>
              </a:rPr>
              <a:t>Российской Федерации</a:t>
            </a:r>
          </a:p>
          <a:p>
            <a:pPr algn="ctr"/>
            <a:r>
              <a:rPr lang="ru-RU" sz="1050" b="1" dirty="0">
                <a:solidFill>
                  <a:srgbClr val="FF0000"/>
                </a:solidFill>
              </a:rPr>
              <a:t>(региональные бюджеты, бюджеты территориальных фондов ОМС)</a:t>
            </a:r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6224114" y="4776463"/>
            <a:ext cx="2518997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350" b="1" dirty="0">
                <a:solidFill>
                  <a:srgbClr val="FF0000"/>
                </a:solidFill>
              </a:rPr>
              <a:t>муниципальных образований</a:t>
            </a:r>
          </a:p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(бюджеты городских и сельских поселений, бюджеты муниципальных районов, бюджеты городских округов)</a:t>
            </a:r>
            <a:endParaRPr lang="ru-RU" sz="1050" b="1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45" y="2005108"/>
            <a:ext cx="1807064" cy="12660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121" y="1978245"/>
            <a:ext cx="1696985" cy="12888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425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2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20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20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20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  <p:bldP spid="37893" grpId="0"/>
      <p:bldP spid="37894" grpId="0" animBg="1"/>
      <p:bldP spid="37895" grpId="0" animBg="1"/>
      <p:bldP spid="37896" grpId="0" animBg="1"/>
      <p:bldP spid="37897" grpId="0"/>
      <p:bldP spid="37898" grpId="0"/>
      <p:bldP spid="37904" grpId="0" animBg="1"/>
      <p:bldP spid="37905" grpId="0" animBg="1"/>
      <p:bldP spid="37906" grpId="0" animBg="1"/>
      <p:bldP spid="37907" grpId="0"/>
      <p:bldP spid="37908" grpId="0"/>
      <p:bldP spid="379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25"/>
            <a:ext cx="9420225" cy="5715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 smtClean="0"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  <a:t>ДОХОДЫ БЮДЖЕТА муниципального образования</a:t>
            </a:r>
            <a:r>
              <a:rPr lang="ru-RU" b="1" dirty="0" smtClean="0"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endParaRPr lang="ru-RU" dirty="0">
              <a:effectLst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75" y="1428750"/>
            <a:ext cx="3214688" cy="25717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Налоговые доходы: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 - налог на имущество физических лиц;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 - земельный налог;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 - единый налог на вмененный доход;</a:t>
            </a:r>
          </a:p>
          <a:p>
            <a:pPr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 и иные налоговые доходы.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43500" y="1434013"/>
            <a:ext cx="3429000" cy="29289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buFontTx/>
              <a:buChar char="-"/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Char char="-"/>
              <a:defRPr/>
            </a:pPr>
            <a:endParaRPr lang="ru-RU" sz="1600" dirty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1600" dirty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1600" dirty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Неналоговые доходы: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1600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доходы, получаемые в виде арендной платы за земельные участки;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1600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доходы  от продажи материальных и нематериальных активов;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1600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штрафы, санкции, возмещение ущерба;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1600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доходы от сдачи в аренду муниципального имущества и иные неналоговые.</a:t>
            </a:r>
          </a:p>
          <a:p>
            <a:pPr algn="ctr" eaLnBrk="1" hangingPunct="1">
              <a:buFontTx/>
              <a:buChar char="-"/>
              <a:defRPr/>
            </a:pP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Char char="-"/>
              <a:defRPr/>
            </a:pPr>
            <a:endParaRPr lang="ru-RU" b="1" dirty="0">
              <a:solidFill>
                <a:srgbClr val="2B269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Char char="-"/>
              <a:defRPr/>
            </a:pP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Char char="-"/>
              <a:defRPr/>
            </a:pP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500" y="4456113"/>
            <a:ext cx="8143875" cy="19732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tx1"/>
                </a:solidFill>
                <a:latin typeface="Arial Narrow" pitchFamily="34" charset="0"/>
              </a:rPr>
              <a:t>       </a:t>
            </a:r>
            <a:r>
              <a:rPr lang="ru-RU" b="1" dirty="0">
                <a:solidFill>
                  <a:schemeClr val="tx1"/>
                </a:solidFill>
                <a:latin typeface="Arial Narrow" pitchFamily="34" charset="0"/>
              </a:rPr>
              <a:t>Безвозмездные поступления:</a:t>
            </a:r>
          </a:p>
          <a:p>
            <a:pPr algn="ctr" eaLnBrk="1" hangingPunct="1">
              <a:defRPr/>
            </a:pPr>
            <a:endParaRPr lang="ru-RU" b="1" dirty="0">
              <a:solidFill>
                <a:schemeClr val="tx1"/>
              </a:solidFill>
              <a:latin typeface="Arial Narrow" pitchFamily="34" charset="0"/>
            </a:endParaRPr>
          </a:p>
          <a:p>
            <a:pPr algn="ctr" eaLnBrk="1" hangingPunct="1">
              <a:defRPr/>
            </a:pPr>
            <a:endParaRPr lang="ru-RU" b="1" dirty="0">
              <a:solidFill>
                <a:schemeClr val="tx1"/>
              </a:solidFill>
              <a:latin typeface="Arial Narrow" pitchFamily="34" charset="0"/>
            </a:endParaRPr>
          </a:p>
          <a:p>
            <a:pPr algn="ctr" eaLnBrk="1" hangingPunct="1">
              <a:defRPr/>
            </a:pPr>
            <a:endParaRPr lang="ru-RU" b="1" dirty="0">
              <a:solidFill>
                <a:schemeClr val="tx1"/>
              </a:solidFill>
              <a:latin typeface="Arial Narrow" pitchFamily="34" charset="0"/>
            </a:endParaRPr>
          </a:p>
          <a:p>
            <a:pPr algn="ctr" eaLnBrk="1" hangingPunct="1">
              <a:defRPr/>
            </a:pPr>
            <a:endParaRPr lang="en-US" sz="1600" b="1" dirty="0">
              <a:solidFill>
                <a:schemeClr val="tx1"/>
              </a:solidFill>
              <a:latin typeface="Arial Narrow" pitchFamily="34" charset="0"/>
            </a:endParaRPr>
          </a:p>
          <a:p>
            <a:pPr algn="ctr" eaLnBrk="1" hangingPunct="1">
              <a:defRPr/>
            </a:pPr>
            <a:endParaRPr lang="ru-RU" sz="1600" dirty="0">
              <a:solidFill>
                <a:schemeClr val="tx1"/>
              </a:solidFill>
              <a:latin typeface="Arial Narrow" pitchFamily="34" charset="0"/>
            </a:endParaRPr>
          </a:p>
          <a:p>
            <a:pPr algn="just" eaLnBrk="1" hangingPunct="1">
              <a:defRPr/>
            </a:pPr>
            <a:endParaRPr lang="ru-RU" sz="16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3143240" y="1098550"/>
            <a:ext cx="928694" cy="615938"/>
          </a:xfrm>
          <a:prstGeom prst="downArrow">
            <a:avLst/>
          </a:prstGeom>
          <a:solidFill>
            <a:schemeClr val="accent6">
              <a:lumMod val="75000"/>
            </a:schemeClr>
          </a:solidFill>
          <a:scene3d>
            <a:camera prst="orthographicFront">
              <a:rot lat="403053" lon="17332899" rev="20467082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228184" y="1000124"/>
            <a:ext cx="486956" cy="621201"/>
          </a:xfrm>
          <a:prstGeom prst="downArrow">
            <a:avLst/>
          </a:prstGeom>
          <a:solidFill>
            <a:schemeClr val="accent6">
              <a:lumMod val="75000"/>
            </a:schemeClr>
          </a:solidFill>
          <a:scene3d>
            <a:camera prst="orthographicFront">
              <a:rot lat="20731335" lon="17793894" rev="159391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139952" y="1098550"/>
            <a:ext cx="621634" cy="3122538"/>
          </a:xfrm>
          <a:prstGeom prst="downArrow">
            <a:avLst>
              <a:gd name="adj1" fmla="val 55241"/>
              <a:gd name="adj2" fmla="val 50000"/>
            </a:avLst>
          </a:prstGeom>
          <a:solidFill>
            <a:schemeClr val="accent6">
              <a:lumMod val="75000"/>
            </a:schemeClr>
          </a:solidFill>
          <a:scene3d>
            <a:camera prst="orthographicFront">
              <a:rot lat="21347488" lon="3920059" rev="21055202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2938" y="4857750"/>
            <a:ext cx="4000500" cy="15001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Arial Narrow" pitchFamily="34" charset="0"/>
              </a:rPr>
              <a:t>От других бюджетов бюджетной системы РФ:</a:t>
            </a:r>
          </a:p>
          <a:p>
            <a:pPr algn="just"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Arial Narrow" pitchFamily="34" charset="0"/>
              </a:rPr>
              <a:t>-дотации;</a:t>
            </a:r>
          </a:p>
          <a:p>
            <a:pPr algn="just"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Arial Narrow" pitchFamily="34" charset="0"/>
              </a:rPr>
              <a:t>-субвенции;</a:t>
            </a:r>
          </a:p>
          <a:p>
            <a:pPr algn="just" eaLnBrk="1" hangingPunct="1">
              <a:buFontTx/>
              <a:buChar char="-"/>
              <a:defRPr/>
            </a:pPr>
            <a:r>
              <a:rPr lang="ru-RU" sz="1600" dirty="0">
                <a:solidFill>
                  <a:schemeClr val="tx1"/>
                </a:solidFill>
                <a:latin typeface="Arial Narrow" pitchFamily="34" charset="0"/>
              </a:rPr>
              <a:t>субсидии и иные межбюджетные трансферты</a:t>
            </a: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14875" y="4857750"/>
            <a:ext cx="3857625" cy="15001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Arial Narrow" pitchFamily="34" charset="0"/>
              </a:rPr>
              <a:t>От других негосударственных организаций;</a:t>
            </a:r>
          </a:p>
          <a:p>
            <a:pPr algn="just" eaLnBrk="1" hangingPunct="1">
              <a:defRPr/>
            </a:pPr>
            <a:endParaRPr lang="ru-RU" sz="1600" dirty="0">
              <a:solidFill>
                <a:schemeClr val="tx1"/>
              </a:solidFill>
              <a:latin typeface="Arial Narrow" pitchFamily="34" charset="0"/>
            </a:endParaRPr>
          </a:p>
          <a:p>
            <a:pPr algn="just" eaLnBrk="1" hangingPunct="1">
              <a:defRPr/>
            </a:pPr>
            <a:r>
              <a:rPr lang="ru-RU" sz="1600" dirty="0">
                <a:solidFill>
                  <a:schemeClr val="tx1"/>
                </a:solidFill>
                <a:latin typeface="Arial Narrow" pitchFamily="34" charset="0"/>
              </a:rPr>
              <a:t>Прочие безвозмездные (спонсорская помощь).</a:t>
            </a:r>
          </a:p>
        </p:txBody>
      </p:sp>
    </p:spTree>
    <p:extLst>
      <p:ext uri="{BB962C8B-B14F-4D97-AF65-F5344CB8AC3E}">
        <p14:creationId xmlns:p14="http://schemas.microsoft.com/office/powerpoint/2010/main" val="262058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8000" y1="23377" x2="48000" y2="23377"/>
                        <a14:foregroundMark x1="64000" y1="34416" x2="67000" y2="31818"/>
                        <a14:foregroundMark x1="67500" y1="31818" x2="67500" y2="40260"/>
                        <a14:foregroundMark x1="68000" y1="42857" x2="64000" y2="42857"/>
                        <a14:foregroundMark x1="65500" y1="43506" x2="69000" y2="43506"/>
                        <a14:foregroundMark x1="69500" y1="43506" x2="67000" y2="42857"/>
                        <a14:foregroundMark x1="69500" y1="42857" x2="63500" y2="44156"/>
                        <a14:foregroundMark x1="67500" y1="44156" x2="70000" y2="44156"/>
                        <a14:foregroundMark x1="67000" y1="39610" x2="64500" y2="35714"/>
                        <a14:foregroundMark x1="66000" y1="37013" x2="66000" y2="41558"/>
                        <a14:foregroundMark x1="73500" y1="32468" x2="79000" y2="32468"/>
                        <a14:foregroundMark x1="79000" y1="33766" x2="79000" y2="38961"/>
                        <a14:foregroundMark x1="83500" y1="34416" x2="83500" y2="37662"/>
                        <a14:foregroundMark x1="90000" y1="37013" x2="90000" y2="37013"/>
                        <a14:foregroundMark x1="93000" y1="38961" x2="93000" y2="389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264" y="799550"/>
            <a:ext cx="2411761" cy="18898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179" y="4599727"/>
            <a:ext cx="2442227" cy="21563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499" y="1988841"/>
            <a:ext cx="2431501" cy="17399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035" y="4993388"/>
            <a:ext cx="2939325" cy="19640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вальная выноска 4"/>
          <p:cNvSpPr/>
          <p:nvPr/>
        </p:nvSpPr>
        <p:spPr>
          <a:xfrm>
            <a:off x="579968" y="1694330"/>
            <a:ext cx="2375846" cy="2011382"/>
          </a:xfrm>
          <a:prstGeom prst="wedgeEllipseCallout">
            <a:avLst>
              <a:gd name="adj1" fmla="val 54050"/>
              <a:gd name="adj2" fmla="val 49931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</a:p>
        </p:txBody>
      </p:sp>
      <p:sp>
        <p:nvSpPr>
          <p:cNvPr id="6" name="Овальная выноска 5"/>
          <p:cNvSpPr/>
          <p:nvPr/>
        </p:nvSpPr>
        <p:spPr>
          <a:xfrm>
            <a:off x="1691680" y="4472265"/>
            <a:ext cx="2409444" cy="1912477"/>
          </a:xfrm>
          <a:prstGeom prst="wedgeEllipseCallout">
            <a:avLst>
              <a:gd name="adj1" fmla="val 55396"/>
              <a:gd name="adj2" fmla="val -45559"/>
            </a:avLst>
          </a:prstGeo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</a:p>
        </p:txBody>
      </p:sp>
      <p:sp>
        <p:nvSpPr>
          <p:cNvPr id="7" name="Овальная выноска 6"/>
          <p:cNvSpPr/>
          <p:nvPr/>
        </p:nvSpPr>
        <p:spPr>
          <a:xfrm>
            <a:off x="5076056" y="1040488"/>
            <a:ext cx="2736304" cy="2054175"/>
          </a:xfrm>
          <a:prstGeom prst="wedgeEllipseCallout">
            <a:avLst>
              <a:gd name="adj1" fmla="val -58677"/>
              <a:gd name="adj2" fmla="val 42514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Транспортный налог 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203701" y="4112743"/>
            <a:ext cx="439869" cy="316389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ьная выноска 7"/>
          <p:cNvSpPr/>
          <p:nvPr/>
        </p:nvSpPr>
        <p:spPr>
          <a:xfrm>
            <a:off x="6012160" y="3614021"/>
            <a:ext cx="2586538" cy="1914798"/>
          </a:xfrm>
          <a:prstGeom prst="wedgeEllipseCallout">
            <a:avLst>
              <a:gd name="adj1" fmla="val -70128"/>
              <a:gd name="adj2" fmla="val -44153"/>
            </a:avLst>
          </a:prstGeo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Земельный налог 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579968" y="476231"/>
            <a:ext cx="8096488" cy="521124"/>
          </a:xfrm>
          <a:prstGeom prst="rect">
            <a:avLst/>
          </a:prstGeom>
          <a:noFill/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налоги платят жители городского округа Фрязино ?</a:t>
            </a:r>
            <a:endPara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ьная выноска 12"/>
          <p:cNvSpPr/>
          <p:nvPr/>
        </p:nvSpPr>
        <p:spPr>
          <a:xfrm>
            <a:off x="3214678" y="2985296"/>
            <a:ext cx="2365433" cy="1486969"/>
          </a:xfrm>
          <a:prstGeom prst="wedgeEllipseCallout">
            <a:avLst>
              <a:gd name="adj1" fmla="val 4482"/>
              <a:gd name="adj2" fmla="val -30451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НАЛОГИ</a:t>
            </a:r>
            <a:endParaRPr lang="ru-RU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7978" y="2972329"/>
            <a:ext cx="2512133" cy="15990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angle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5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28867" y="1610948"/>
            <a:ext cx="2575057" cy="1096701"/>
          </a:xfrm>
          <a:prstGeom prst="round2DiagRec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isometricOffAxis1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вид межбюджетных трансфертов</a:t>
            </a: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828678" y="1343944"/>
            <a:ext cx="1934678" cy="984476"/>
          </a:xfrm>
          <a:prstGeom prst="round2DiagRec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isometricOffAxis1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определение</a:t>
            </a: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6395050" y="1132874"/>
            <a:ext cx="2087572" cy="915158"/>
          </a:xfrm>
          <a:prstGeom prst="round2DiagRec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isometricOffAxis1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Аналогия в семейном бюджете</a:t>
            </a:r>
          </a:p>
        </p:txBody>
      </p:sp>
      <p:sp>
        <p:nvSpPr>
          <p:cNvPr id="8" name="Блок-схема: сохраненные данные 7"/>
          <p:cNvSpPr/>
          <p:nvPr/>
        </p:nvSpPr>
        <p:spPr>
          <a:xfrm>
            <a:off x="487352" y="2927615"/>
            <a:ext cx="2603009" cy="916806"/>
          </a:xfrm>
          <a:prstGeom prst="flowChartOnlineStorage">
            <a:avLst/>
          </a:prstGeom>
          <a:solidFill>
            <a:srgbClr val="92D05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b="1" dirty="0">
                <a:solidFill>
                  <a:schemeClr val="tx1"/>
                </a:solidFill>
              </a:rPr>
              <a:t>Дотации</a:t>
            </a:r>
            <a:r>
              <a:rPr lang="en-US" sz="1200" b="1" dirty="0">
                <a:solidFill>
                  <a:schemeClr val="tx1"/>
                </a:solidFill>
              </a:rPr>
              <a:t>(</a:t>
            </a:r>
            <a:r>
              <a:rPr lang="ru-RU" sz="1200" b="1" dirty="0">
                <a:solidFill>
                  <a:schemeClr val="tx1"/>
                </a:solidFill>
              </a:rPr>
              <a:t>от лат. </a:t>
            </a:r>
            <a:r>
              <a:rPr lang="en-US" sz="1200" b="1" dirty="0">
                <a:solidFill>
                  <a:schemeClr val="tx1"/>
                </a:solidFill>
              </a:rPr>
              <a:t>&lt;</a:t>
            </a:r>
            <a:r>
              <a:rPr lang="en-US" sz="1200" b="1" dirty="0" err="1">
                <a:solidFill>
                  <a:schemeClr val="tx1"/>
                </a:solidFill>
              </a:rPr>
              <a:t>Dotatio</a:t>
            </a:r>
            <a:r>
              <a:rPr lang="en-US" sz="1200" b="1" dirty="0">
                <a:solidFill>
                  <a:schemeClr val="tx1"/>
                </a:solidFill>
              </a:rPr>
              <a:t>&gt;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-</a:t>
            </a:r>
            <a:r>
              <a:rPr lang="ru-RU" sz="1200" b="1" dirty="0">
                <a:solidFill>
                  <a:schemeClr val="tx1"/>
                </a:solidFill>
              </a:rPr>
              <a:t> дар, пожертвование</a:t>
            </a:r>
            <a:r>
              <a:rPr lang="en-US" sz="1200" b="1" dirty="0">
                <a:solidFill>
                  <a:schemeClr val="tx1"/>
                </a:solidFill>
              </a:rPr>
              <a:t>)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9" name="Блок-схема: сохраненные данные 8"/>
          <p:cNvSpPr/>
          <p:nvPr/>
        </p:nvSpPr>
        <p:spPr>
          <a:xfrm>
            <a:off x="726522" y="4132844"/>
            <a:ext cx="2224640" cy="853040"/>
          </a:xfrm>
          <a:prstGeom prst="flowChartOnlineStorage">
            <a:avLst/>
          </a:prstGeom>
          <a:solidFill>
            <a:srgbClr val="92D05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Субвенции(от лат.&lt;</a:t>
            </a:r>
            <a:r>
              <a:rPr lang="ru-RU" sz="1200" b="1" dirty="0" err="1">
                <a:solidFill>
                  <a:schemeClr val="tx1"/>
                </a:solidFill>
              </a:rPr>
              <a:t>Subvenire</a:t>
            </a:r>
            <a:r>
              <a:rPr lang="ru-RU" sz="1200" b="1" dirty="0">
                <a:solidFill>
                  <a:schemeClr val="tx1"/>
                </a:solidFill>
              </a:rPr>
              <a:t>&gt; - приходить на помощь)</a:t>
            </a:r>
          </a:p>
        </p:txBody>
      </p:sp>
      <p:sp>
        <p:nvSpPr>
          <p:cNvPr id="10" name="Блок-схема: сохраненные данные 9"/>
          <p:cNvSpPr/>
          <p:nvPr/>
        </p:nvSpPr>
        <p:spPr>
          <a:xfrm>
            <a:off x="629945" y="5376030"/>
            <a:ext cx="2172903" cy="1017872"/>
          </a:xfrm>
          <a:prstGeom prst="flowChartOnlineStorage">
            <a:avLst/>
          </a:prstGeom>
          <a:solidFill>
            <a:srgbClr val="92D05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Субсидии(от лат.&lt;</a:t>
            </a:r>
            <a:r>
              <a:rPr lang="en-US" sz="1200" b="1" dirty="0" err="1">
                <a:solidFill>
                  <a:schemeClr val="tx1"/>
                </a:solidFill>
              </a:rPr>
              <a:t>Subsidium</a:t>
            </a:r>
            <a:r>
              <a:rPr lang="en-US" sz="1200" b="1" dirty="0">
                <a:solidFill>
                  <a:schemeClr val="tx1"/>
                </a:solidFill>
              </a:rPr>
              <a:t>&gt;-</a:t>
            </a:r>
            <a:r>
              <a:rPr lang="ru-RU" sz="1200" b="1" dirty="0">
                <a:solidFill>
                  <a:schemeClr val="tx1"/>
                </a:solidFill>
              </a:rPr>
              <a:t>поддержка)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3111680" y="3177350"/>
            <a:ext cx="635267" cy="216569"/>
          </a:xfrm>
          <a:prstGeom prst="rightArrow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Стрелка вправо 11"/>
          <p:cNvSpPr/>
          <p:nvPr/>
        </p:nvSpPr>
        <p:spPr>
          <a:xfrm>
            <a:off x="3022291" y="5732711"/>
            <a:ext cx="635267" cy="216569"/>
          </a:xfrm>
          <a:prstGeom prst="rightArrow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" name="Стрелка вправо 12"/>
          <p:cNvSpPr/>
          <p:nvPr/>
        </p:nvSpPr>
        <p:spPr>
          <a:xfrm>
            <a:off x="3090361" y="4382831"/>
            <a:ext cx="635267" cy="216569"/>
          </a:xfrm>
          <a:prstGeom prst="rightArrow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" name="Прямоугольник 13"/>
          <p:cNvSpPr/>
          <p:nvPr/>
        </p:nvSpPr>
        <p:spPr>
          <a:xfrm>
            <a:off x="3749270" y="2422371"/>
            <a:ext cx="2093495" cy="1066794"/>
          </a:xfrm>
          <a:prstGeom prst="rect">
            <a:avLst/>
          </a:prstGeom>
          <a:solidFill>
            <a:srgbClr val="A3A6BB"/>
          </a:solidFill>
          <a:effectLst>
            <a:softEdge rad="127000"/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Предоставляются на безвозмездной и безвозвратной основе без определения конкретной цели их использования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877001" y="3640132"/>
            <a:ext cx="2156498" cy="1305452"/>
          </a:xfrm>
          <a:prstGeom prst="rect">
            <a:avLst/>
          </a:prstGeom>
          <a:solidFill>
            <a:srgbClr val="A3A6BB"/>
          </a:solidFill>
          <a:effectLst>
            <a:softEdge rad="127000"/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/>
          </a:p>
          <a:p>
            <a:pPr algn="ctr"/>
            <a:endParaRPr lang="ru-RU" sz="1200" b="1" dirty="0"/>
          </a:p>
          <a:p>
            <a:pPr algn="ctr"/>
            <a:endParaRPr lang="ru-RU" sz="1200" b="1" dirty="0">
              <a:solidFill>
                <a:schemeClr val="tx1"/>
              </a:solidFill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Предоставляются бюджетам в целях финансового обеспечения расходных обязательств публично-правовым образованиям</a:t>
            </a:r>
            <a:br>
              <a:rPr lang="ru-RU" sz="1200" b="1" dirty="0">
                <a:solidFill>
                  <a:schemeClr val="tx1"/>
                </a:solidFill>
              </a:rPr>
            </a:br>
            <a:r>
              <a:rPr lang="ru-RU" sz="1200" b="1" dirty="0">
                <a:solidFill>
                  <a:schemeClr val="tx1"/>
                </a:solidFill>
              </a:rPr>
              <a:t/>
            </a:r>
            <a:br>
              <a:rPr lang="ru-RU" sz="1200" b="1" dirty="0">
                <a:solidFill>
                  <a:schemeClr val="tx1"/>
                </a:solidFill>
              </a:rPr>
            </a:b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77001" y="5148953"/>
            <a:ext cx="2211404" cy="1167516"/>
          </a:xfrm>
          <a:prstGeom prst="rect">
            <a:avLst/>
          </a:prstGeom>
          <a:solidFill>
            <a:srgbClr val="A3A6BB"/>
          </a:solidFill>
          <a:effectLst>
            <a:softEdge rad="127000"/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/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Предоставляются бюджету в целях </a:t>
            </a:r>
            <a:r>
              <a:rPr lang="ru-RU" sz="1200" b="1" dirty="0" err="1">
                <a:solidFill>
                  <a:schemeClr val="tx1"/>
                </a:solidFill>
              </a:rPr>
              <a:t>софинансирования</a:t>
            </a:r>
            <a:r>
              <a:rPr lang="ru-RU" sz="1200" b="1" dirty="0">
                <a:solidFill>
                  <a:schemeClr val="tx1"/>
                </a:solidFill>
              </a:rPr>
              <a:t> необходимых расходов</a:t>
            </a:r>
          </a:p>
        </p:txBody>
      </p:sp>
      <p:sp>
        <p:nvSpPr>
          <p:cNvPr id="17" name="Овальная выноска 16"/>
          <p:cNvSpPr/>
          <p:nvPr/>
        </p:nvSpPr>
        <p:spPr>
          <a:xfrm>
            <a:off x="6489900" y="2130314"/>
            <a:ext cx="2314755" cy="1154670"/>
          </a:xfrm>
          <a:prstGeom prst="wedgeEllipseCallout">
            <a:avLst>
              <a:gd name="adj1" fmla="val -77138"/>
              <a:gd name="adj2" fmla="val 9997"/>
            </a:avLst>
          </a:prstGeom>
          <a:solidFill>
            <a:schemeClr val="accent5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Выдаете своему ребенку «карманные деньги»</a:t>
            </a:r>
          </a:p>
        </p:txBody>
      </p:sp>
      <p:sp>
        <p:nvSpPr>
          <p:cNvPr id="18" name="Овальная выноска 17"/>
          <p:cNvSpPr/>
          <p:nvPr/>
        </p:nvSpPr>
        <p:spPr>
          <a:xfrm>
            <a:off x="6483128" y="3409399"/>
            <a:ext cx="2464706" cy="1263395"/>
          </a:xfrm>
          <a:prstGeom prst="wedgeEllipseCallout">
            <a:avLst>
              <a:gd name="adj1" fmla="val -71031"/>
              <a:gd name="adj2" fmla="val 9241"/>
            </a:avLst>
          </a:prstGeom>
          <a:solidFill>
            <a:schemeClr val="accent5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Выдаете своему ребенку деньги и посылаете его в магазин купить продукты(по списку)</a:t>
            </a:r>
          </a:p>
        </p:txBody>
      </p:sp>
      <p:sp>
        <p:nvSpPr>
          <p:cNvPr id="19" name="Овальная выноска 18"/>
          <p:cNvSpPr/>
          <p:nvPr/>
        </p:nvSpPr>
        <p:spPr>
          <a:xfrm>
            <a:off x="6307848" y="4797209"/>
            <a:ext cx="2552784" cy="1325404"/>
          </a:xfrm>
          <a:prstGeom prst="wedgeEllipseCallout">
            <a:avLst>
              <a:gd name="adj1" fmla="val -69968"/>
              <a:gd name="adj2" fmla="val 18384"/>
            </a:avLst>
          </a:prstGeom>
          <a:solidFill>
            <a:schemeClr val="accent5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Вы «добавляете» денег для того, чтобы ваш ребенок купил себе новый телефон(а остальные он накопил сам</a:t>
            </a:r>
            <a:r>
              <a:rPr lang="en-US" sz="1050" b="1" dirty="0">
                <a:solidFill>
                  <a:schemeClr val="tx1"/>
                </a:solidFill>
              </a:rPr>
              <a:t>)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867" y="412691"/>
            <a:ext cx="8285654" cy="70434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ru-RU" sz="1800" dirty="0" smtClean="0"/>
          </a:p>
          <a:p>
            <a:r>
              <a:rPr lang="ru-RU" sz="1800" dirty="0" smtClean="0"/>
              <a:t>Из </a:t>
            </a:r>
            <a:r>
              <a:rPr lang="ru-RU" sz="1800" dirty="0"/>
              <a:t>чего складываются межбюджетные </a:t>
            </a:r>
            <a:r>
              <a:rPr lang="ru-RU" sz="1800" dirty="0" smtClean="0"/>
              <a:t>трансферты</a:t>
            </a:r>
          </a:p>
          <a:p>
            <a:r>
              <a:rPr lang="ru-RU" sz="1800" dirty="0"/>
              <a:t>(</a:t>
            </a:r>
            <a:r>
              <a:rPr lang="ru-RU" sz="1800" dirty="0" smtClean="0"/>
              <a:t> </a:t>
            </a:r>
            <a:r>
              <a:rPr lang="ru-RU" sz="2400" dirty="0" smtClean="0"/>
              <a:t>безвозмездные</a:t>
            </a:r>
            <a:r>
              <a:rPr lang="ru-RU" sz="1800" dirty="0" smtClean="0"/>
              <a:t> </a:t>
            </a:r>
            <a:r>
              <a:rPr lang="ru-RU" sz="1800" dirty="0"/>
              <a:t>поступления)?</a:t>
            </a:r>
          </a:p>
        </p:txBody>
      </p:sp>
    </p:spTree>
    <p:extLst>
      <p:ext uri="{BB962C8B-B14F-4D97-AF65-F5344CB8AC3E}">
        <p14:creationId xmlns:p14="http://schemas.microsoft.com/office/powerpoint/2010/main" val="67855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f2.ppt-online.org/files2/slide/4/4j7HgAvu8kwIOSxheT16ErGCZaUJyMtLPYNnFcW3bq/slide-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2493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642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787595" y="4225013"/>
            <a:ext cx="7705725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36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10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36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10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0" y="0"/>
            <a:ext cx="9144000" cy="784747"/>
          </a:xfrm>
          <a:prstGeom prst="rect">
            <a:avLst/>
          </a:prstGeom>
          <a:noFill/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1" y="1124747"/>
            <a:ext cx="2650260" cy="212365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НАЛОГОВЫЕ ДОХОДЫ: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-Налог на доходы физических лиц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-Земельный налог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-Налог на имущество физических лиц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-Налоги на совокупный доход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-Акцизы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-Государственная пошлина</a:t>
            </a: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8541" y="3341123"/>
            <a:ext cx="2650258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НЕНАЛОГОВЫЕ ДОХОДЫ:</a:t>
            </a:r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-Доходы от использования муниципального имущества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-Доходы от продажи материальных и нематериальных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-Прочие доходы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9468" y="4971810"/>
            <a:ext cx="2650262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Межбюджетные трансферты: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Дотации, субсидии, субвенции, иные межбюджетные трансферты (помощь из другого бюджета)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88224" y="1124744"/>
            <a:ext cx="2208683" cy="49244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РАСХОДЫ на решение вопросов местного значения: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-Образование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-Культура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-Физическая культура и спорт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-Дорожная деятельность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-Транспорт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-Градостроительство и развитие территории  района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-Национальная безопасность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-Управление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-Социальная политика</a:t>
            </a:r>
          </a:p>
          <a:p>
            <a:endParaRPr lang="ru-RU" sz="1400" dirty="0" smtClean="0">
              <a:solidFill>
                <a:schemeClr val="bg1"/>
              </a:solidFill>
            </a:endParaRPr>
          </a:p>
          <a:p>
            <a:endParaRPr lang="ru-RU" sz="1400" dirty="0" smtClean="0">
              <a:solidFill>
                <a:schemeClr val="bg1"/>
              </a:solidFill>
            </a:endParaRPr>
          </a:p>
          <a:p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03066" y="5382594"/>
            <a:ext cx="3152983" cy="646331"/>
          </a:xfrm>
          <a:prstGeom prst="rect">
            <a:avLst/>
          </a:prstGeom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ДОХОДЫ –РАСХОДЫ = ДЕФИЦИТ(ПРОФИЦИТ)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1408720" y="295652"/>
            <a:ext cx="7349590" cy="73334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Фрязино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Московской области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план доходов и расходов на трёхлетний период</a:t>
            </a:r>
          </a:p>
          <a:p>
            <a:endParaRPr lang="ru-RU" sz="5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6" descr="https://clubkuzmich.ru/img-post/raion/fryazino/800px-coat_of_arms_of_fryazino_moscow_oblast-svg_lar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12702"/>
            <a:ext cx="1157199" cy="74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ds04.infourok.ru/uploads/ex/12f6/00089e75-613ffc30/img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1124744"/>
            <a:ext cx="3540232" cy="413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1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georgievsk.ru/administr/stradm/finupr/budjet/budjet_2018/budjetn%20proc/slaid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824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vest-news.ru/files/news_images/2015/11/23/74934_412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85387"/>
            <a:ext cx="4051176" cy="394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55607911"/>
              </p:ext>
            </p:extLst>
          </p:nvPr>
        </p:nvGraphicFramePr>
        <p:xfrm>
          <a:off x="3131840" y="1196752"/>
          <a:ext cx="60960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1043608" y="849283"/>
            <a:ext cx="8388424" cy="936104"/>
          </a:xfrm>
          <a:prstGeom prst="rect">
            <a:avLst/>
          </a:prstGeom>
          <a:noFill/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чём основывается проект бюджета?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050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11560" y="692695"/>
            <a:ext cx="7848872" cy="792089"/>
          </a:xfrm>
          <a:solidFill>
            <a:schemeClr val="accent1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chemeClr val="tx1"/>
                </a:solidFill>
                <a:effectLst/>
                <a:latin typeface="Cambria" pitchFamily="18" charset="0"/>
              </a:rPr>
              <a:t>Основные задачи и приоритеты бюджетной политики на очередной 2023 год и на плановый период 2024 и 2025 годов</a:t>
            </a:r>
            <a:endParaRPr lang="ru-RU" sz="2000" b="1" dirty="0"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93843217"/>
              </p:ext>
            </p:extLst>
          </p:nvPr>
        </p:nvGraphicFramePr>
        <p:xfrm>
          <a:off x="539552" y="1124744"/>
          <a:ext cx="799288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334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724278"/>
              </p:ext>
            </p:extLst>
          </p:nvPr>
        </p:nvGraphicFramePr>
        <p:xfrm>
          <a:off x="0" y="846138"/>
          <a:ext cx="9144000" cy="621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" name="Лист" r:id="rId4" imgW="8934570" imgH="6943725" progId="Excel.Sheet.12">
                  <p:embed/>
                </p:oleObj>
              </mc:Choice>
              <mc:Fallback>
                <p:oleObj name="Лист" r:id="rId4" imgW="8934570" imgH="6943725" progId="Excel.Sheet.12">
                  <p:embed/>
                  <p:pic>
                    <p:nvPicPr>
                      <p:cNvPr id="0" name="Picture 2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846138"/>
                        <a:ext cx="9144000" cy="621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0" y="13790"/>
            <a:ext cx="9144000" cy="832348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ПОКАЗАТЕЛИ ПРОГНОЗА СОЦИАЛЬНО-ЭКОНОМИЧЕСКОГО РАЗВИТИЯ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ГОРОДСКОГО ОКРУГА ФРЯЗИНО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2023-2025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</a:p>
        </p:txBody>
      </p:sp>
    </p:spTree>
    <p:extLst>
      <p:ext uri="{BB962C8B-B14F-4D97-AF65-F5344CB8AC3E}">
        <p14:creationId xmlns:p14="http://schemas.microsoft.com/office/powerpoint/2010/main" val="6755343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772727"/>
              </p:ext>
            </p:extLst>
          </p:nvPr>
        </p:nvGraphicFramePr>
        <p:xfrm>
          <a:off x="15875" y="868363"/>
          <a:ext cx="9209088" cy="640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" name="Лист" r:id="rId4" imgW="8934570" imgH="7686675" progId="Excel.Sheet.12">
                  <p:embed/>
                </p:oleObj>
              </mc:Choice>
              <mc:Fallback>
                <p:oleObj name="Лист" r:id="rId4" imgW="8934570" imgH="7686675" progId="Excel.Sheet.12">
                  <p:embed/>
                  <p:pic>
                    <p:nvPicPr>
                      <p:cNvPr id="0" name="Picture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" y="868363"/>
                        <a:ext cx="9209088" cy="6405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0" y="13790"/>
            <a:ext cx="9144000" cy="832348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ПОКАЗАТЕЛИ ПРОГНОЗА СОЦИАЛЬНО-ЭКОНОМИЧЕСКОГО РАЗВИТИЯ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ГОРОДСКОГО ОКРУГА ФРЯЗИНО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2023-2025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</a:p>
        </p:txBody>
      </p:sp>
    </p:spTree>
    <p:extLst>
      <p:ext uri="{BB962C8B-B14F-4D97-AF65-F5344CB8AC3E}">
        <p14:creationId xmlns:p14="http://schemas.microsoft.com/office/powerpoint/2010/main" val="41758494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219246"/>
              </p:ext>
            </p:extLst>
          </p:nvPr>
        </p:nvGraphicFramePr>
        <p:xfrm>
          <a:off x="-46038" y="846138"/>
          <a:ext cx="9190038" cy="700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" name="Лист" r:id="rId4" imgW="9639270" imgH="7324635" progId="Excel.Sheet.12">
                  <p:embed/>
                </p:oleObj>
              </mc:Choice>
              <mc:Fallback>
                <p:oleObj name="Лист" r:id="rId4" imgW="9639270" imgH="7324635" progId="Excel.Sheet.12">
                  <p:embed/>
                  <p:pic>
                    <p:nvPicPr>
                      <p:cNvPr id="0" name="Picture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6038" y="846138"/>
                        <a:ext cx="9190038" cy="700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0" y="13790"/>
            <a:ext cx="9144000" cy="832348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ПОКАЗАТЕЛИ ПРОГНОЗА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ГОРОДСКОГО ОКРУГА ФРЯЗИНО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2023-2025 ГОДЫ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96321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640464"/>
              </p:ext>
            </p:extLst>
          </p:nvPr>
        </p:nvGraphicFramePr>
        <p:xfrm>
          <a:off x="22920" y="832348"/>
          <a:ext cx="9144000" cy="6025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" name="Лист" r:id="rId4" imgW="9639270" imgH="6077040" progId="Excel.Sheet.12">
                  <p:embed/>
                </p:oleObj>
              </mc:Choice>
              <mc:Fallback>
                <p:oleObj name="Лист" r:id="rId4" imgW="9639270" imgH="6077040" progId="Excel.Sheet.12">
                  <p:embed/>
                  <p:pic>
                    <p:nvPicPr>
                      <p:cNvPr id="0" name="Picture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20" y="832348"/>
                        <a:ext cx="9144000" cy="60256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22920" y="40617"/>
            <a:ext cx="9144000" cy="832348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ПОКАЗАТЕЛИ ПРОГНОЗА СОЦИАЛЬНО-ЭКОНОМИЧЕСКОГО РАЗВИТИЯ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ГОРОДСКОГО ОКРУГА ФРЯЗИНО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2023-2025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</a:p>
        </p:txBody>
      </p:sp>
    </p:spTree>
    <p:extLst>
      <p:ext uri="{BB962C8B-B14F-4D97-AF65-F5344CB8AC3E}">
        <p14:creationId xmlns:p14="http://schemas.microsoft.com/office/powerpoint/2010/main" val="38522358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338411"/>
              </p:ext>
            </p:extLst>
          </p:nvPr>
        </p:nvGraphicFramePr>
        <p:xfrm>
          <a:off x="611560" y="1124744"/>
          <a:ext cx="7920880" cy="4968552"/>
        </p:xfrm>
        <a:graphic>
          <a:graphicData uri="http://schemas.openxmlformats.org/drawingml/2006/table">
            <a:tbl>
              <a:tblPr>
                <a:effectLst/>
                <a:tableStyleId>{69C7853C-536D-4A76-A0AE-DD22124D55A5}</a:tableStyleId>
              </a:tblPr>
              <a:tblGrid>
                <a:gridCol w="3967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3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713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i="1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8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Налог </a:t>
                      </a:r>
                      <a:r>
                        <a:rPr lang="ru-RU" sz="2000" b="1" dirty="0">
                          <a:effectLst/>
                        </a:rPr>
                        <a:t>на имущество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Земельный налог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2535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u="none" dirty="0" smtClean="0">
                          <a:effectLst/>
                        </a:rPr>
                        <a:t>-Решение Совета депутатов городского округа  Фрязино от</a:t>
                      </a:r>
                      <a:r>
                        <a:rPr lang="ru-RU" sz="1400" u="none" baseline="0" dirty="0" smtClean="0">
                          <a:effectLst/>
                        </a:rPr>
                        <a:t> 30.10.2014</a:t>
                      </a:r>
                      <a:r>
                        <a:rPr lang="ru-RU" sz="1400" u="none" dirty="0" smtClean="0">
                          <a:effectLst/>
                        </a:rPr>
                        <a:t> г. N306 "О принятии положения о налоге на имущество физических лиц на территории городского округа Фрязино Московской области» (в ред. решений Совета депутатов города</a:t>
                      </a:r>
                      <a:r>
                        <a:rPr lang="ru-RU" sz="1400" u="none" baseline="0" dirty="0" smtClean="0">
                          <a:effectLst/>
                        </a:rPr>
                        <a:t> </a:t>
                      </a:r>
                      <a:r>
                        <a:rPr lang="ru-RU" sz="1400" u="none" dirty="0" smtClean="0">
                          <a:effectLst/>
                        </a:rPr>
                        <a:t>Фрязино МО</a:t>
                      </a:r>
                      <a:r>
                        <a:rPr lang="ru-RU" sz="1400" u="none" baseline="0" dirty="0" smtClean="0">
                          <a:effectLst/>
                        </a:rPr>
                        <a:t> от 28.04.2016 №79, от 22.12.2016 № 139, от 21.02.2018 №247,решений Совета депутатов городского округа Фрязино МО от 01.11.2018 № 301, от 27.10.2020 №16/2)</a:t>
                      </a:r>
                      <a:endParaRPr lang="ru-RU" sz="1400" u="none" dirty="0" smtClean="0">
                        <a:effectLst/>
                      </a:endParaRPr>
                    </a:p>
                    <a:p>
                      <a:pPr indent="2159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u="non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u="none" dirty="0" smtClean="0">
                          <a:effectLst/>
                        </a:rPr>
                        <a:t>-Решение Совета депутатов городского округа Фрязино от 27.11.2020 г. </a:t>
                      </a:r>
                      <a:r>
                        <a:rPr lang="en-US" sz="1400" u="none" dirty="0" smtClean="0">
                          <a:effectLst/>
                        </a:rPr>
                        <a:t>N </a:t>
                      </a:r>
                      <a:r>
                        <a:rPr lang="ru-RU" sz="1400" u="none" dirty="0" smtClean="0">
                          <a:effectLst/>
                        </a:rPr>
                        <a:t>23/6«Об утверждении положения о земельном налоге в городском округе Фрязино» (в</a:t>
                      </a:r>
                      <a:r>
                        <a:rPr lang="ru-RU" sz="1400" u="none" baseline="0" dirty="0" smtClean="0">
                          <a:effectLst/>
                        </a:rPr>
                        <a:t> редакции решения Совета депутатов городского округа Фрязино МО от 27.10.2021 №112/25, от 25.08.2022 №235/45) </a:t>
                      </a:r>
                      <a:endParaRPr lang="ru-RU" sz="1400" u="non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835696" y="585292"/>
            <a:ext cx="6696744" cy="11155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Нормативно-правовые  </a:t>
            </a:r>
            <a:r>
              <a:rPr lang="ru-RU" sz="2000" b="1" dirty="0">
                <a:solidFill>
                  <a:schemeClr val="bg1"/>
                </a:solidFill>
              </a:rPr>
              <a:t>акты  об установлении налога на имущество физических лиц и земельного налога на территории городского округа </a:t>
            </a:r>
            <a:r>
              <a:rPr lang="ru-RU" sz="2000" b="1" dirty="0" smtClean="0">
                <a:solidFill>
                  <a:schemeClr val="bg1"/>
                </a:solidFill>
              </a:rPr>
              <a:t> Фрязино</a:t>
            </a:r>
            <a:endParaRPr lang="ru-RU" sz="5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6" descr="https://clubkuzmich.ru/img-post/raion/fryazino/800px-coat_of_arms_of_fryazino_moscow_oblast-svg_lar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224136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78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нутый угол 3"/>
          <p:cNvSpPr/>
          <p:nvPr/>
        </p:nvSpPr>
        <p:spPr>
          <a:xfrm>
            <a:off x="467544" y="1052736"/>
            <a:ext cx="3362308" cy="5256584"/>
          </a:xfrm>
          <a:prstGeom prst="foldedCorner">
            <a:avLst/>
          </a:prstGeom>
          <a:solidFill>
            <a:srgbClr val="92D050"/>
          </a:solidFill>
          <a:scene3d>
            <a:camera prst="perspective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Объекты налогообложения, кадастровая </a:t>
            </a:r>
            <a:r>
              <a:rPr lang="ru-RU" b="1" u="sng" dirty="0" smtClean="0"/>
              <a:t>стоимость каждого </a:t>
            </a:r>
            <a:r>
              <a:rPr lang="ru-RU" dirty="0" smtClean="0"/>
              <a:t>из которых </a:t>
            </a:r>
            <a:r>
              <a:rPr lang="ru-RU" b="1" u="sng" dirty="0" smtClean="0"/>
              <a:t>не превышает 300 млн. рублей</a:t>
            </a:r>
            <a:r>
              <a:rPr lang="ru-RU" dirty="0" smtClean="0"/>
              <a:t>:</a:t>
            </a:r>
          </a:p>
          <a:p>
            <a:r>
              <a:rPr lang="ru-RU" sz="1400" dirty="0" smtClean="0"/>
              <a:t>0,1 % в отношении квартир, частей квартир, комнат;</a:t>
            </a:r>
          </a:p>
          <a:p>
            <a:r>
              <a:rPr lang="ru-RU" sz="1400" dirty="0" smtClean="0"/>
              <a:t>0,3 % в отношении жилых домов, частей жилых домов;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объектов незавершенного строительства;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 единых недвижимых комплексов, в состав которых входят хотя бы один жилой дом;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гаражей и </a:t>
            </a:r>
            <a:r>
              <a:rPr lang="ru-RU" sz="1400" dirty="0" err="1" smtClean="0"/>
              <a:t>машино</a:t>
            </a:r>
            <a:r>
              <a:rPr lang="ru-RU" sz="1400" dirty="0" smtClean="0"/>
              <a:t>-мест;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хозяйственных строений или сооружений, площадь каждого из которых не превышает 50 квадратных метров и которые расположены на земельных участках для ведения личного подсобного хозяйства, огородничества, садоводства или ИЖС;</a:t>
            </a:r>
          </a:p>
          <a:p>
            <a:pPr marL="285750" indent="-285750" algn="ctr">
              <a:buFontTx/>
              <a:buChar char="-"/>
            </a:pPr>
            <a:endParaRPr lang="ru-RU" sz="1400" dirty="0" smtClean="0"/>
          </a:p>
          <a:p>
            <a:pPr marL="285750" indent="-285750" algn="ctr">
              <a:buFontTx/>
              <a:buChar char="-"/>
            </a:pPr>
            <a:endParaRPr lang="ru-RU" sz="1400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6699944" y="1277045"/>
            <a:ext cx="1904504" cy="2480030"/>
          </a:xfrm>
          <a:prstGeom prst="foldedCorner">
            <a:avLst/>
          </a:prstGeom>
          <a:scene3d>
            <a:camera prst="perspectiveRigh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Объекты налогообложения, кадастровая </a:t>
            </a:r>
            <a:r>
              <a:rPr lang="ru-RU" sz="1600" b="1" u="sng" dirty="0" smtClean="0"/>
              <a:t>стоимость каждого </a:t>
            </a:r>
            <a:r>
              <a:rPr lang="ru-RU" sz="1600" b="1" dirty="0" smtClean="0"/>
              <a:t>из которых </a:t>
            </a:r>
            <a:r>
              <a:rPr lang="ru-RU" sz="1600" b="1" u="sng" dirty="0" smtClean="0"/>
              <a:t>превышает 300 млн</a:t>
            </a:r>
            <a:r>
              <a:rPr lang="ru-RU" sz="1600" dirty="0" smtClean="0"/>
              <a:t>. рублей  -  </a:t>
            </a:r>
            <a:r>
              <a:rPr lang="ru-RU" sz="1600" b="1" dirty="0" smtClean="0"/>
              <a:t>2,0%</a:t>
            </a:r>
          </a:p>
          <a:p>
            <a:pPr algn="ctr"/>
            <a:endParaRPr lang="ru-RU" dirty="0"/>
          </a:p>
        </p:txBody>
      </p:sp>
      <p:sp>
        <p:nvSpPr>
          <p:cNvPr id="6" name="Загнутый угол 5"/>
          <p:cNvSpPr/>
          <p:nvPr/>
        </p:nvSpPr>
        <p:spPr>
          <a:xfrm>
            <a:off x="3772586" y="1124745"/>
            <a:ext cx="2892160" cy="2448272"/>
          </a:xfrm>
          <a:prstGeom prst="foldedCorner">
            <a:avLst/>
          </a:prstGeom>
          <a:solidFill>
            <a:srgbClr val="CC99FF"/>
          </a:solidFill>
          <a:scene3d>
            <a:camera prst="perspective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Объекты налогообложения, включенные в перечень, определяемый в соответствии с пунктом 7 статьи 378.2  Налогового кодекса РФ, в отношении объектов налогообложения, предусмотренных абзацем вторым пункта 10 статьи 378.2 Налогового кодекса РФ, в 2020 году и последующие годы – 2,0%</a:t>
            </a:r>
            <a:endParaRPr lang="ru-RU" sz="1400" dirty="0"/>
          </a:p>
        </p:txBody>
      </p:sp>
      <p:sp>
        <p:nvSpPr>
          <p:cNvPr id="10" name="Загнутый угол 9"/>
          <p:cNvSpPr/>
          <p:nvPr/>
        </p:nvSpPr>
        <p:spPr>
          <a:xfrm>
            <a:off x="3675766" y="3824661"/>
            <a:ext cx="3888432" cy="548345"/>
          </a:xfrm>
          <a:prstGeom prst="foldedCorner">
            <a:avLst/>
          </a:prstGeom>
          <a:solidFill>
            <a:srgbClr val="F5FA8A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0,5 %</a:t>
            </a:r>
            <a:r>
              <a:rPr lang="ru-RU" dirty="0"/>
              <a:t> в отношении прочих объектов </a:t>
            </a:r>
            <a:r>
              <a:rPr lang="ru-RU" dirty="0" smtClean="0"/>
              <a:t>налогообложения</a:t>
            </a:r>
            <a:endParaRPr lang="ru-RU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475656" y="614160"/>
            <a:ext cx="6935372" cy="32112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Ставки и льготы по уплате налога на имущество физических лиц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75766" y="4494494"/>
            <a:ext cx="4928681" cy="16970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dk1"/>
                </a:solidFill>
              </a:rPr>
              <a:t>Льготы, установленные статьёй 407 Налогового кодекса РФ, действуют в полном </a:t>
            </a:r>
            <a:r>
              <a:rPr lang="ru-RU" sz="1400" b="1" dirty="0" smtClean="0">
                <a:solidFill>
                  <a:schemeClr val="dk1"/>
                </a:solidFill>
              </a:rPr>
              <a:t>объёме. Дополнительные льготы, устанавливаемые органами местного самоуправления в соответствии со ст. 399 НК РФ на территории муниципального образования не предусмотрены. Выпадающие доходы отсутствуют.</a:t>
            </a:r>
            <a:endParaRPr lang="ru-RU" sz="14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68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497467"/>
              </p:ext>
            </p:extLst>
          </p:nvPr>
        </p:nvGraphicFramePr>
        <p:xfrm>
          <a:off x="179513" y="1052736"/>
          <a:ext cx="8712968" cy="5608320"/>
        </p:xfrm>
        <a:graphic>
          <a:graphicData uri="http://schemas.openxmlformats.org/drawingml/2006/table">
            <a:tbl>
              <a:tblPr>
                <a:effectLst/>
                <a:tableStyleId>{69C7853C-536D-4A76-A0AE-DD22124D55A5}</a:tableStyleId>
              </a:tblPr>
              <a:tblGrid>
                <a:gridCol w="1861573">
                  <a:extLst>
                    <a:ext uri="{9D8B030D-6E8A-4147-A177-3AD203B41FA5}">
                      <a16:colId xmlns:a16="http://schemas.microsoft.com/office/drawing/2014/main" val="2032817520"/>
                    </a:ext>
                  </a:extLst>
                </a:gridCol>
                <a:gridCol w="3516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004">
                  <a:extLst>
                    <a:ext uri="{9D8B030D-6E8A-4147-A177-3AD203B41FA5}">
                      <a16:colId xmlns:a16="http://schemas.microsoft.com/office/drawing/2014/main" val="470144787"/>
                    </a:ext>
                  </a:extLst>
                </a:gridCol>
                <a:gridCol w="1352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i="1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i="1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0,3%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0,6%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1,5%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6294"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Органы местного самоуправления городского округа Фрязино;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Муниципальные учреждения городского округа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Фрязино </a:t>
                      </a:r>
                      <a:r>
                        <a:rPr lang="ru-RU" sz="1400" i="1" u="non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(ставка действует начиная с 01.01.2023 г.)</a:t>
                      </a:r>
                      <a:endParaRPr lang="ru-RU" sz="1400" i="1" u="non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endParaRPr lang="ru-RU" sz="1400" u="non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endParaRPr lang="ru-RU" sz="1400" dirty="0" smtClean="0"/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Земли не используемые в предпринимательской деятельности и приобретенные физическими лицами для ведения личного подсобного хозяйства, садовые</a:t>
                      </a:r>
                      <a:r>
                        <a:rPr lang="ru-RU" sz="1400" baseline="0" dirty="0" smtClean="0"/>
                        <a:t> товарищества,</a:t>
                      </a:r>
                      <a:r>
                        <a:rPr lang="ru-RU" sz="1400" dirty="0" smtClean="0"/>
                        <a:t> а также земельные участки общего назначения, предусмотренные Федеральным законом от 29.07.2017 № 217-ФЗ;</a:t>
                      </a:r>
                    </a:p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endParaRPr lang="ru-RU" sz="1400" dirty="0" smtClean="0"/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Земли занятые жилищным фондом и объектами инженерной инфраструктуры жилищно-коммунального комплекса или приобретенные для жилищного строительства;</a:t>
                      </a:r>
                    </a:p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endParaRPr lang="ru-RU" sz="1400" dirty="0" smtClean="0"/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Земли сельскохозяйственного назначения и используемых для сельхозпроизводства;</a:t>
                      </a:r>
                    </a:p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endParaRPr lang="ru-RU" sz="1400" dirty="0" smtClean="0"/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Земли ограниченные в обороте  в соответствии с законодательством РФ, предоставленные для обеспечения обороны и таможенных нужд.</a:t>
                      </a:r>
                      <a:endParaRPr lang="ru-RU" sz="1400" u="non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endParaRPr lang="ru-RU" sz="1400" u="non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endParaRPr lang="ru-RU" sz="1400" u="non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u="non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Земельные участки, занятые</a:t>
                      </a:r>
                      <a:r>
                        <a:rPr lang="ru-RU" sz="1400" u="non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потребительскими гаражными кооперативами и подземными сараями для хранения сельхозпродукции </a:t>
                      </a:r>
                      <a:r>
                        <a:rPr lang="ru-RU" sz="1400" i="1" u="non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(ставка действует начиная с 01.01.2021 г.)</a:t>
                      </a:r>
                      <a:endParaRPr lang="ru-RU" sz="1400" i="1" u="non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Прочие земельные участки.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374" marR="54374" marT="0" marB="0">
                    <a:cell3D prstMaterial="dkEdge">
                      <a:bevel prst="relaxedInset"/>
                      <a:lightRig rig="flood" dir="t"/>
                    </a:cell3D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27684" y="548680"/>
            <a:ext cx="6876764" cy="6480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С</a:t>
            </a:r>
            <a:r>
              <a:rPr lang="ru-RU" sz="2000" b="1" dirty="0" smtClean="0">
                <a:solidFill>
                  <a:schemeClr val="bg1"/>
                </a:solidFill>
              </a:rPr>
              <a:t>тавки по уплате земельного налога</a:t>
            </a: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6" descr="https://clubkuzmich.ru/img-post/raion/fryazino/800px-coat_of_arms_of_fryazino_moscow_oblast-svg_lar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548680"/>
            <a:ext cx="1152128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60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183153"/>
              </p:ext>
            </p:extLst>
          </p:nvPr>
        </p:nvGraphicFramePr>
        <p:xfrm>
          <a:off x="683568" y="1525332"/>
          <a:ext cx="7776864" cy="47982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86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3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5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3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8758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Характеристики бюджета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Факт 2021г.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/>
                        <a:t>Оценка 2022г.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/>
                        <a:t>2023 г.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/>
                        <a:t>2024 г.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/>
                        <a:t>2025 г.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857328"/>
                  </a:ext>
                </a:extLst>
              </a:tr>
              <a:tr h="6623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/>
                        <a:t>ДОХОДЫ,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/>
                        <a:t>всего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/>
                        <a:t>3</a:t>
                      </a:r>
                      <a:r>
                        <a:rPr lang="ru-RU" sz="1400" baseline="0" dirty="0" smtClean="0"/>
                        <a:t> 057,9</a:t>
                      </a:r>
                      <a:r>
                        <a:rPr lang="ru-RU" sz="1400" dirty="0" smtClean="0"/>
                        <a:t> 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542,4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027,7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481,4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2 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901,7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5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/>
                        <a:t>Налоговые и неналоговые доходы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253,4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1 456,5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1 530,4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1 407,5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1 456,1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8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/>
                        <a:t>Безвозмездные поступления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1 804,5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123,6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497,3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073,9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1 445,6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82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РАСХОДЫ, всего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2 972,9 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3 542,4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027,7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446,3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2 829,0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751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 том числе, условно утверждённые расходы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35,1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72,8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8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ДЕФИЦИТ(-)/</a:t>
                      </a:r>
                    </a:p>
                    <a:p>
                      <a:pPr algn="ctr"/>
                      <a:r>
                        <a:rPr lang="ru-RU" sz="1400" dirty="0" smtClean="0"/>
                        <a:t>ПРОФИЦИТ(+)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+85,0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548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Объём муниципального долга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lang="ru-RU" sz="1400" dirty="0" smtClean="0"/>
                        <a:t>150,0 </a:t>
                      </a:r>
                      <a:endParaRPr kumimoji="0"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150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200,0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150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150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76864" cy="792088"/>
          </a:xfrm>
        </p:spPr>
        <p:txBody>
          <a:bodyPr>
            <a:noAutofit/>
          </a:bodyPr>
          <a:lstStyle/>
          <a:p>
            <a:pPr lvl="0" fontAlgn="ctr"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бюджета городского округа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Фрязино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год и на плановый период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годов (млн. руб.)</a:t>
            </a:r>
            <a:endParaRPr lang="ru-RU" sz="20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81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326668"/>
              </p:ext>
            </p:extLst>
          </p:nvPr>
        </p:nvGraphicFramePr>
        <p:xfrm>
          <a:off x="323528" y="1088395"/>
          <a:ext cx="8424935" cy="50121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91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3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2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2672">
                  <a:extLst>
                    <a:ext uri="{9D8B030D-6E8A-4147-A177-3AD203B41FA5}">
                      <a16:colId xmlns:a16="http://schemas.microsoft.com/office/drawing/2014/main" val="727501871"/>
                    </a:ext>
                  </a:extLst>
                </a:gridCol>
                <a:gridCol w="8274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7449">
                  <a:extLst>
                    <a:ext uri="{9D8B030D-6E8A-4147-A177-3AD203B41FA5}">
                      <a16:colId xmlns:a16="http://schemas.microsoft.com/office/drawing/2014/main" val="3472082875"/>
                    </a:ext>
                  </a:extLst>
                </a:gridCol>
                <a:gridCol w="827449">
                  <a:extLst>
                    <a:ext uri="{9D8B030D-6E8A-4147-A177-3AD203B41FA5}">
                      <a16:colId xmlns:a16="http://schemas.microsoft.com/office/drawing/2014/main" val="1076486417"/>
                    </a:ext>
                  </a:extLst>
                </a:gridCol>
              </a:tblGrid>
              <a:tr h="19469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</a:t>
                      </a:r>
                      <a:r>
                        <a:rPr lang="ru-RU" sz="13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оказатели</a:t>
                      </a:r>
                      <a:r>
                        <a:rPr lang="ru-RU" sz="130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3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(структура</a:t>
                      </a:r>
                      <a:r>
                        <a:rPr lang="ru-RU" sz="130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 налоговых доходов городского округа</a:t>
                      </a:r>
                      <a:endParaRPr lang="ru-RU" sz="13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Исполнено </a:t>
                      </a:r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 2021</a:t>
                      </a:r>
                      <a:r>
                        <a:rPr lang="ru-RU" sz="120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План                              2022</a:t>
                      </a:r>
                      <a:r>
                        <a:rPr lang="ru-RU" sz="120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u="none" strike="noStrike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Оценка  2022</a:t>
                      </a:r>
                      <a:r>
                        <a:rPr lang="ru-RU" sz="120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1200" b="1" i="0" u="none" strike="noStrike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ПРОГНОЗ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Очередной</a:t>
                      </a:r>
                      <a:r>
                        <a:rPr lang="ru-RU" sz="1200" b="1" i="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2023год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Плановый период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43512"/>
                  </a:ext>
                </a:extLst>
              </a:tr>
              <a:tr h="3361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2024год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2025 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702374"/>
                  </a:ext>
                </a:extLst>
              </a:tr>
              <a:tr h="4166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Налог на доходы физических лиц           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822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244,1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926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121,4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926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121,4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1 025 431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848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001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837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566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1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Доходы от уплаты акцизов на нефтепродукты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231,7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3 075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3 650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3 499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3 813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035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0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</a:t>
                      </a:r>
                      <a:endParaRPr lang="ru-RU" sz="1200" b="0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Налог, взимаемый</a:t>
                      </a:r>
                      <a:r>
                        <a:rPr lang="ru-RU" sz="120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в связи с применением у</a:t>
                      </a:r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прощённой системы налогообложения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163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512,8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200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049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200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049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390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655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693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0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</a:t>
                      </a:r>
                      <a:endParaRPr lang="ru-RU" sz="1200" b="0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Единый налог на вменённый доход для отдельных видов деятельности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171,3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98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150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5.</a:t>
                      </a:r>
                      <a:endParaRPr lang="ru-RU" sz="1200" b="0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Единый сельскохозяйственный налог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4,2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0,0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8,6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0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Налог, взимаемый в связи с применением патентной системы налогообложения 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635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435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17 435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613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259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311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6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Земельный налог</a:t>
                      </a:r>
                    </a:p>
                    <a:p>
                      <a:pPr algn="l" fontAlgn="ctr"/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103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094,4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734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88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403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282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402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402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8.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Налог на имущество физических лиц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454,3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123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123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954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563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303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02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Государственная пошлина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508,8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279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935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865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865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865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6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Задолженность и перерасчеты по отменённым </a:t>
                      </a:r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налогам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19,5</a:t>
                      </a: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404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 налоговые доходы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ru-RU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164 876,1</a:t>
                      </a:r>
                      <a:endParaRPr lang="ru-RU" sz="14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ru-RU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296 914,4</a:t>
                      </a:r>
                      <a:endParaRPr lang="ru-RU" sz="14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ru-RU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284 935</a:t>
                      </a:r>
                      <a:endParaRPr lang="ru-RU" sz="14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1 462 034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1 407 498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1 456 115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475656" y="452750"/>
            <a:ext cx="7128792" cy="5421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Объём и структура налоговых доходов городского округа Фрязино             в 2021-2025 годах   (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рублей)</a:t>
            </a:r>
          </a:p>
        </p:txBody>
      </p:sp>
      <p:pic>
        <p:nvPicPr>
          <p:cNvPr id="10" name="Picture 6" descr="https://clubkuzmich.ru/img-post/raion/fryazino/800px-coat_of_arms_of_fryazino_moscow_oblast-svg_lar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2750"/>
            <a:ext cx="936104" cy="61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3573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547664" y="548357"/>
            <a:ext cx="7056784" cy="60392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Объём и структура неналоговых доходов городского округа Фрязино</a:t>
            </a:r>
          </a:p>
          <a:p>
            <a:pPr algn="ctr"/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2021-2025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годах   (тыс. рублей)</a:t>
            </a:r>
          </a:p>
        </p:txBody>
      </p:sp>
      <p:pic>
        <p:nvPicPr>
          <p:cNvPr id="11" name="Picture 6" descr="https://clubkuzmich.ru/img-post/raion/fryazino/800px-coat_of_arms_of_fryazino_moscow_oblast-svg_lar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357"/>
            <a:ext cx="936104" cy="6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502616"/>
              </p:ext>
            </p:extLst>
          </p:nvPr>
        </p:nvGraphicFramePr>
        <p:xfrm>
          <a:off x="611560" y="1223332"/>
          <a:ext cx="7920878" cy="484693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1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8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381">
                  <a:extLst>
                    <a:ext uri="{9D8B030D-6E8A-4147-A177-3AD203B41FA5}">
                      <a16:colId xmlns:a16="http://schemas.microsoft.com/office/drawing/2014/main" val="727501871"/>
                    </a:ext>
                  </a:extLst>
                </a:gridCol>
                <a:gridCol w="79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350">
                  <a:extLst>
                    <a:ext uri="{9D8B030D-6E8A-4147-A177-3AD203B41FA5}">
                      <a16:colId xmlns:a16="http://schemas.microsoft.com/office/drawing/2014/main" val="3472082875"/>
                    </a:ext>
                  </a:extLst>
                </a:gridCol>
                <a:gridCol w="792350">
                  <a:extLst>
                    <a:ext uri="{9D8B030D-6E8A-4147-A177-3AD203B41FA5}">
                      <a16:colId xmlns:a16="http://schemas.microsoft.com/office/drawing/2014/main" val="1076486417"/>
                    </a:ext>
                  </a:extLst>
                </a:gridCol>
              </a:tblGrid>
              <a:tr h="607638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</a:t>
                      </a:r>
                      <a:r>
                        <a:rPr lang="ru-RU" sz="13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оказатели</a:t>
                      </a:r>
                      <a:r>
                        <a:rPr lang="ru-RU" sz="13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3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(структура</a:t>
                      </a:r>
                      <a:r>
                        <a:rPr lang="ru-RU" sz="13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 неналоговых доходов городского округа</a:t>
                      </a:r>
                      <a:endParaRPr lang="ru-RU" sz="13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Исполнено </a:t>
                      </a: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 2021</a:t>
                      </a:r>
                      <a:r>
                        <a:rPr lang="ru-RU" sz="12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План                              2022</a:t>
                      </a:r>
                      <a:r>
                        <a:rPr lang="ru-RU" sz="12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u="none" strike="noStrike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Оценка    2022</a:t>
                      </a:r>
                      <a:r>
                        <a:rPr lang="ru-RU" sz="12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1200" b="1" i="0" u="none" strike="noStrike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ПРОГНОЗ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Очередной</a:t>
                      </a:r>
                      <a:r>
                        <a:rPr lang="ru-RU" sz="1200" b="1" i="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2023 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Плановый период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43512"/>
                  </a:ext>
                </a:extLst>
              </a:tr>
              <a:tr h="208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2024 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2025 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702374"/>
                  </a:ext>
                </a:extLst>
              </a:tr>
              <a:tr h="4245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Доходы от использования муниципального имущества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72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586,1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3320" marR="3320" marT="442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73 318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73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274,9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65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868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65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868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65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868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1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Плата за негативное воздействие на окружающую среду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633,4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3320" marR="3320" marT="442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438,4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438,4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7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</a:t>
                      </a:r>
                      <a:endParaRPr lang="ru-RU" sz="1200" b="0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Доходы от оказания платных услуг и компенсации затрат государства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041,8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3320" marR="3320" marT="442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12 331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510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150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1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</a:t>
                      </a:r>
                      <a:endParaRPr lang="ru-RU" sz="1200" b="0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Доходы от продажи материальных и нематериальных активов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715,3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3320" marR="3320" marT="442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81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337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81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707,3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5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5.</a:t>
                      </a:r>
                      <a:endParaRPr lang="ru-RU" sz="1200" b="0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Штрафы, санкции, возмещение ущерба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767,9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3320" marR="3320" marT="442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816,6 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672,4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812,4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</a:t>
                      </a:r>
                      <a:endParaRPr lang="ru-RU" sz="1200" b="0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Прочие неналоговые доходы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824,3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3320" marR="3320" marT="442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43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 неналоговые доходы</a:t>
                      </a:r>
                      <a:endParaRPr lang="ru-RU" sz="1200" b="1" i="0" u="none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  <a:p>
                      <a:pPr algn="l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88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568,8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168</a:t>
                      </a:r>
                      <a:r>
                        <a:rPr lang="ru-RU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241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171 </a:t>
                      </a:r>
                      <a:r>
                        <a:rPr lang="ru-RU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603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68 340,4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940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940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34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259632" y="592825"/>
            <a:ext cx="7344817" cy="60392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межбюджетных трансфертах, поступающих в бюджет городского округа Фрязино в 2021-2025 годах   (тыс. руб.)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https://clubkuzmich.ru/img-post/raion/fryazino/800px-coat_of_arms_of_fryazino_moscow_oblast-svg_lar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592824"/>
            <a:ext cx="792087" cy="60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480094"/>
              </p:ext>
            </p:extLst>
          </p:nvPr>
        </p:nvGraphicFramePr>
        <p:xfrm>
          <a:off x="611561" y="1196752"/>
          <a:ext cx="7992888" cy="52144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4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9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30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4292">
                  <a:extLst>
                    <a:ext uri="{9D8B030D-6E8A-4147-A177-3AD203B41FA5}">
                      <a16:colId xmlns:a16="http://schemas.microsoft.com/office/drawing/2014/main" val="727501871"/>
                    </a:ext>
                  </a:extLst>
                </a:gridCol>
                <a:gridCol w="9038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413">
                  <a:extLst>
                    <a:ext uri="{9D8B030D-6E8A-4147-A177-3AD203B41FA5}">
                      <a16:colId xmlns:a16="http://schemas.microsoft.com/office/drawing/2014/main" val="3472082875"/>
                    </a:ext>
                  </a:extLst>
                </a:gridCol>
                <a:gridCol w="911748">
                  <a:extLst>
                    <a:ext uri="{9D8B030D-6E8A-4147-A177-3AD203B41FA5}">
                      <a16:colId xmlns:a16="http://schemas.microsoft.com/office/drawing/2014/main" val="1076486417"/>
                    </a:ext>
                  </a:extLst>
                </a:gridCol>
              </a:tblGrid>
              <a:tr h="59942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</a:t>
                      </a:r>
                      <a:r>
                        <a:rPr lang="ru-RU" sz="13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оказатели</a:t>
                      </a:r>
                      <a:r>
                        <a:rPr lang="ru-RU" sz="13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3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межбюджетных трансфертов (</a:t>
                      </a:r>
                      <a:r>
                        <a:rPr lang="ru-RU" sz="1300" b="1" u="none" strike="noStrike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безвоздмездных</a:t>
                      </a:r>
                      <a:r>
                        <a:rPr lang="ru-RU" sz="13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поступлений) в бюджет </a:t>
                      </a:r>
                      <a:r>
                        <a:rPr lang="ru-RU" sz="13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городского округа</a:t>
                      </a:r>
                      <a:endParaRPr lang="ru-RU" sz="13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Исполнено </a:t>
                      </a: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 2021</a:t>
                      </a:r>
                      <a:r>
                        <a:rPr lang="ru-RU" sz="12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План                              2022</a:t>
                      </a:r>
                      <a:r>
                        <a:rPr lang="ru-RU" sz="12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u="none" strike="noStrike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Оценка    2022</a:t>
                      </a:r>
                      <a:r>
                        <a:rPr lang="ru-RU" sz="12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1200" b="1" i="0" u="none" strike="noStrike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ПРОГНОЗ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5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Очередной</a:t>
                      </a:r>
                      <a:r>
                        <a:rPr lang="ru-RU" sz="1200" b="1" i="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2023 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Плановый период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43512"/>
                  </a:ext>
                </a:extLst>
              </a:tr>
              <a:tr h="2061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2024 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2025 год</a:t>
                      </a:r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702374"/>
                  </a:ext>
                </a:extLst>
              </a:tr>
              <a:tr h="2462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Дотации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2" marR="4322" marT="5763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525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525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Субвенции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330,6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2" marR="4322" marT="5763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891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349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89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1 349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868,6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935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750,5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</a:t>
                      </a:r>
                      <a:endParaRPr lang="ru-RU" sz="1200" b="0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Субсидии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417,3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2" marR="4322" marT="5763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232 987,7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232 987,7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562 422,1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923,6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457200" rtl="0" eaLnBrk="1" latinLnBrk="0" hangingPunct="1">
                        <a:buAutoNum type="arabicPlain" startAt="523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4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Иные межбюджетные трансферты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8 000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2" marR="4322" marT="5763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752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752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8 000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000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5.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Прочие безвозмездные</a:t>
                      </a:r>
                      <a:r>
                        <a:rPr lang="ru-RU" sz="120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поступления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700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2" marR="4322" marT="5763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247286"/>
                  </a:ext>
                </a:extLst>
              </a:tr>
              <a:tr h="5450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i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</a:t>
                      </a:r>
                      <a:endParaRPr lang="ru-RU" sz="1200" b="0" i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Доходы бюджета от возврата организациями остатков субсидий прошлых лет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28,6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2" marR="4322" marT="5763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1 262,3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i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i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i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54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7.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- 10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795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2" marR="4322" marT="5763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-13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312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307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 по межбюджетным трансфертам</a:t>
                      </a:r>
                      <a:endParaRPr lang="ru-RU" sz="1200" b="1" i="0" u="none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  <a:p>
                      <a:pPr algn="l" fontAlgn="ctr"/>
                      <a:endParaRPr lang="ru-RU" sz="12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1 804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486,5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endParaRPr lang="ru-RU" sz="140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2" marR="4322" marT="5763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2 135</a:t>
                      </a:r>
                      <a:r>
                        <a:rPr lang="ru-RU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613,7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ru-RU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123 564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497 290,7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073 858,6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1 445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609,5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38" marR="2938" marT="3917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6092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53303"/>
              </p:ext>
            </p:extLst>
          </p:nvPr>
        </p:nvGraphicFramePr>
        <p:xfrm>
          <a:off x="148089" y="980728"/>
          <a:ext cx="8692676" cy="56891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1227">
                  <a:extLst>
                    <a:ext uri="{9D8B030D-6E8A-4147-A177-3AD203B41FA5}">
                      <a16:colId xmlns:a16="http://schemas.microsoft.com/office/drawing/2014/main" val="4127726763"/>
                    </a:ext>
                  </a:extLst>
                </a:gridCol>
                <a:gridCol w="861158">
                  <a:extLst>
                    <a:ext uri="{9D8B030D-6E8A-4147-A177-3AD203B41FA5}">
                      <a16:colId xmlns:a16="http://schemas.microsoft.com/office/drawing/2014/main" val="959702043"/>
                    </a:ext>
                  </a:extLst>
                </a:gridCol>
                <a:gridCol w="874883">
                  <a:extLst>
                    <a:ext uri="{9D8B030D-6E8A-4147-A177-3AD203B41FA5}">
                      <a16:colId xmlns:a16="http://schemas.microsoft.com/office/drawing/2014/main" val="3788142475"/>
                    </a:ext>
                  </a:extLst>
                </a:gridCol>
                <a:gridCol w="1170452">
                  <a:extLst>
                    <a:ext uri="{9D8B030D-6E8A-4147-A177-3AD203B41FA5}">
                      <a16:colId xmlns:a16="http://schemas.microsoft.com/office/drawing/2014/main" val="1154883811"/>
                    </a:ext>
                  </a:extLst>
                </a:gridCol>
                <a:gridCol w="1050741">
                  <a:extLst>
                    <a:ext uri="{9D8B030D-6E8A-4147-A177-3AD203B41FA5}">
                      <a16:colId xmlns:a16="http://schemas.microsoft.com/office/drawing/2014/main" val="73136171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459655716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21068500"/>
                    </a:ext>
                  </a:extLst>
                </a:gridCol>
              </a:tblGrid>
              <a:tr h="18403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Наименование муниципальной программы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</a:rPr>
                        <a:t>Исполнено  2021 </a:t>
                      </a:r>
                      <a:r>
                        <a:rPr lang="ru-RU" sz="1100" b="1" u="none" strike="noStrike" dirty="0">
                          <a:effectLst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                 2022 год</a:t>
                      </a:r>
                      <a:endParaRPr lang="ru-RU" sz="11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 smtClean="0">
                          <a:effectLst/>
                        </a:rPr>
                        <a:t>Ожидаемое исполнение                2022 год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algn="ctr" defTabSz="914400" rtl="0" eaLnBrk="1" fontAlgn="ctr" latinLnBrk="0" hangingPunct="1"/>
                      <a:endParaRPr lang="ru-RU" sz="11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Проект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960619"/>
                  </a:ext>
                </a:extLst>
              </a:tr>
              <a:tr h="1697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</a:rPr>
                        <a:t>2023 </a:t>
                      </a:r>
                      <a:r>
                        <a:rPr lang="ru-RU" sz="1100" b="1" u="none" strike="noStrike" dirty="0">
                          <a:effectLst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</a:rPr>
                        <a:t>2024 </a:t>
                      </a:r>
                      <a:r>
                        <a:rPr lang="ru-RU" sz="1100" b="1" u="none" strike="noStrike" dirty="0">
                          <a:effectLst/>
                        </a:rPr>
                        <a:t>год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</a:rPr>
                        <a:t>2025 </a:t>
                      </a:r>
                      <a:r>
                        <a:rPr lang="ru-RU" sz="1100" b="1" u="none" strike="noStrike" dirty="0">
                          <a:effectLst/>
                        </a:rPr>
                        <a:t>год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746235"/>
                  </a:ext>
                </a:extLst>
              </a:tr>
              <a:tr h="3973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Здравоохранение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1 980,0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1 980,0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284381"/>
                  </a:ext>
                </a:extLst>
              </a:tr>
              <a:tr h="3650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696,4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164 618,7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164 046,4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949,7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853,4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181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420,5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3945752"/>
                  </a:ext>
                </a:extLst>
              </a:tr>
              <a:tr h="3278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097 785,8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1 160 861,4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1 152 020,8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205 034,6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372 933,7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632 476,9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126717"/>
                  </a:ext>
                </a:extLst>
              </a:tr>
              <a:tr h="3627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Социальная </a:t>
                      </a:r>
                      <a:r>
                        <a:rPr lang="ru-RU" sz="1200" u="none" strike="noStrike" dirty="0">
                          <a:effectLst/>
                        </a:rPr>
                        <a:t>защита </a:t>
                      </a:r>
                      <a:r>
                        <a:rPr lang="ru-RU" sz="1200" u="none" strike="noStrike" dirty="0" smtClean="0">
                          <a:effectLst/>
                        </a:rPr>
                        <a:t>населения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412,8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32 030,6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31 352,0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785,0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412,0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433,0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684360"/>
                  </a:ext>
                </a:extLst>
              </a:tr>
              <a:tr h="3797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77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892,5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74 035,0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72 185,6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81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700,0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87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947,4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274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781,4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609299"/>
                  </a:ext>
                </a:extLst>
              </a:tr>
              <a:tr h="469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Развитие </a:t>
                      </a:r>
                      <a:r>
                        <a:rPr lang="ru-RU" sz="1200" u="none" strike="noStrike" dirty="0">
                          <a:effectLst/>
                        </a:rPr>
                        <a:t>сельского </a:t>
                      </a:r>
                      <a:r>
                        <a:rPr lang="ru-RU" sz="1200" u="none" strike="noStrike" dirty="0" smtClean="0">
                          <a:effectLst/>
                        </a:rPr>
                        <a:t>хозяйства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126,9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2 244,0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2 244,0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424,0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424,0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424</a:t>
                      </a:r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343653"/>
                  </a:ext>
                </a:extLst>
              </a:tr>
              <a:tr h="469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Экология </a:t>
                      </a:r>
                      <a:r>
                        <a:rPr lang="ru-RU" sz="1200" u="none" strike="noStrike" dirty="0">
                          <a:effectLst/>
                        </a:rPr>
                        <a:t>и окружающая </a:t>
                      </a:r>
                      <a:r>
                        <a:rPr lang="ru-RU" sz="1200" u="none" strike="noStrike" dirty="0" smtClean="0">
                          <a:effectLst/>
                        </a:rPr>
                        <a:t>среда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214,1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1 900,0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1 576,3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133</a:t>
                      </a:r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1 133,0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1 133,0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560213"/>
                  </a:ext>
                </a:extLst>
              </a:tr>
              <a:tr h="5112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Безопасность </a:t>
                      </a:r>
                      <a:r>
                        <a:rPr lang="ru-RU" sz="1200" u="none" strike="noStrike" dirty="0">
                          <a:effectLst/>
                        </a:rPr>
                        <a:t>и обеспечение безопасности жизнедеятельности населения</a:t>
                      </a:r>
                      <a:r>
                        <a:rPr lang="ru-RU" sz="1200" u="none" strike="noStrike" dirty="0" smtClean="0">
                          <a:effectLst/>
                        </a:rPr>
                        <a:t>"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111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746,0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115 894,7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110 130,5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69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801,2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67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909,5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65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809,5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555737"/>
                  </a:ext>
                </a:extLst>
              </a:tr>
              <a:tr h="3960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Жилище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550,5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252,1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13 251,9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244,0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071,</a:t>
                      </a:r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14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481,6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695380"/>
                  </a:ext>
                </a:extLst>
              </a:tr>
              <a:tr h="5112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Развитие </a:t>
                      </a:r>
                      <a:r>
                        <a:rPr lang="ru-RU" sz="1200" u="none" strike="noStrike" dirty="0">
                          <a:effectLst/>
                        </a:rPr>
                        <a:t>инженерной инфраструктуры и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энергоэффективности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150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784,9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167 240,5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167 240,5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034,0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2 034,0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2 034,0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602547"/>
                  </a:ext>
                </a:extLst>
              </a:tr>
              <a:tr h="3524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Предпринимательство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25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107,5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25 333,9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25 333,9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107,0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372,6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995,7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722540"/>
                  </a:ext>
                </a:extLst>
              </a:tr>
              <a:tr h="469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Управление </a:t>
                      </a:r>
                      <a:r>
                        <a:rPr lang="ru-RU" sz="1200" u="none" strike="noStrike" dirty="0">
                          <a:effectLst/>
                        </a:rPr>
                        <a:t>имуществом и муниципальными </a:t>
                      </a:r>
                      <a:r>
                        <a:rPr lang="ru-RU" sz="1200" u="none" strike="noStrike" dirty="0" smtClean="0">
                          <a:effectLst/>
                        </a:rPr>
                        <a:t>финансами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195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009,9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203 953,1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198 121,7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241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039,6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244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991,3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244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396,8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537817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48089" y="250715"/>
            <a:ext cx="8712969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2000" b="1" i="1" spc="-12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900" dirty="0"/>
              <a:t>Информация о расходах бюджета городского округа Фрязино </a:t>
            </a:r>
          </a:p>
          <a:p>
            <a:r>
              <a:rPr lang="ru-RU" sz="1900" dirty="0"/>
              <a:t>в разрезе муниципальных программ (тыс. рублей)</a:t>
            </a:r>
          </a:p>
        </p:txBody>
      </p:sp>
    </p:spTree>
    <p:extLst>
      <p:ext uri="{BB962C8B-B14F-4D97-AF65-F5344CB8AC3E}">
        <p14:creationId xmlns:p14="http://schemas.microsoft.com/office/powerpoint/2010/main" val="23462764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24518"/>
              </p:ext>
            </p:extLst>
          </p:nvPr>
        </p:nvGraphicFramePr>
        <p:xfrm>
          <a:off x="323528" y="188640"/>
          <a:ext cx="8496944" cy="6525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8715">
                  <a:extLst>
                    <a:ext uri="{9D8B030D-6E8A-4147-A177-3AD203B41FA5}">
                      <a16:colId xmlns:a16="http://schemas.microsoft.com/office/drawing/2014/main" val="531942574"/>
                    </a:ext>
                  </a:extLst>
                </a:gridCol>
                <a:gridCol w="961810">
                  <a:extLst>
                    <a:ext uri="{9D8B030D-6E8A-4147-A177-3AD203B41FA5}">
                      <a16:colId xmlns:a16="http://schemas.microsoft.com/office/drawing/2014/main" val="1253817211"/>
                    </a:ext>
                  </a:extLst>
                </a:gridCol>
                <a:gridCol w="789860">
                  <a:extLst>
                    <a:ext uri="{9D8B030D-6E8A-4147-A177-3AD203B41FA5}">
                      <a16:colId xmlns:a16="http://schemas.microsoft.com/office/drawing/2014/main" val="17244309"/>
                    </a:ext>
                  </a:extLst>
                </a:gridCol>
                <a:gridCol w="1192288">
                  <a:extLst>
                    <a:ext uri="{9D8B030D-6E8A-4147-A177-3AD203B41FA5}">
                      <a16:colId xmlns:a16="http://schemas.microsoft.com/office/drawing/2014/main" val="3165877540"/>
                    </a:ext>
                  </a:extLst>
                </a:gridCol>
                <a:gridCol w="1246786">
                  <a:extLst>
                    <a:ext uri="{9D8B030D-6E8A-4147-A177-3AD203B41FA5}">
                      <a16:colId xmlns:a16="http://schemas.microsoft.com/office/drawing/2014/main" val="329339846"/>
                    </a:ext>
                  </a:extLst>
                </a:gridCol>
                <a:gridCol w="906680">
                  <a:extLst>
                    <a:ext uri="{9D8B030D-6E8A-4147-A177-3AD203B41FA5}">
                      <a16:colId xmlns:a16="http://schemas.microsoft.com/office/drawing/2014/main" val="1701312001"/>
                    </a:ext>
                  </a:extLst>
                </a:gridCol>
                <a:gridCol w="1050805">
                  <a:extLst>
                    <a:ext uri="{9D8B030D-6E8A-4147-A177-3AD203B41FA5}">
                      <a16:colId xmlns:a16="http://schemas.microsoft.com/office/drawing/2014/main" val="4086596831"/>
                    </a:ext>
                  </a:extLst>
                </a:gridCol>
              </a:tblGrid>
              <a:tr h="287246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Наименование муниципальной программы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Фактическое исполнение за </a:t>
                      </a:r>
                      <a:r>
                        <a:rPr lang="ru-RU" sz="1100" b="1" u="none" strike="noStrike" dirty="0" smtClean="0">
                          <a:effectLst/>
                        </a:rPr>
                        <a:t>2021 </a:t>
                      </a:r>
                      <a:r>
                        <a:rPr lang="ru-RU" sz="1100" b="1" u="none" strike="noStrike" dirty="0">
                          <a:effectLst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 на                 2022 год</a:t>
                      </a:r>
                      <a:endParaRPr lang="ru-RU" sz="11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 smtClean="0">
                          <a:effectLst/>
                        </a:rPr>
                        <a:t>Ожидаемое исполнение                2022 год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Проект</a:t>
                      </a:r>
                      <a:endParaRPr lang="ru-RU" sz="1100" b="1" dirty="0"/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331101"/>
                  </a:ext>
                </a:extLst>
              </a:tr>
              <a:tr h="2872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</a:rPr>
                        <a:t>2023 </a:t>
                      </a:r>
                      <a:r>
                        <a:rPr lang="ru-RU" sz="1100" b="1" u="none" strike="noStrike" dirty="0">
                          <a:effectLst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</a:rPr>
                        <a:t>2024 </a:t>
                      </a:r>
                      <a:r>
                        <a:rPr lang="ru-RU" sz="1100" b="1" u="none" strike="noStrike" dirty="0">
                          <a:effectLst/>
                        </a:rPr>
                        <a:t>год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</a:rPr>
                        <a:t>2025 </a:t>
                      </a:r>
                      <a:r>
                        <a:rPr lang="ru-RU" sz="1100" b="1" u="none" strike="noStrike" dirty="0">
                          <a:effectLst/>
                        </a:rPr>
                        <a:t>год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821863"/>
                  </a:ext>
                </a:extLst>
              </a:tr>
              <a:tr h="4327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Развитие </a:t>
                      </a:r>
                      <a:r>
                        <a:rPr lang="ru-RU" sz="1100" u="none" strike="noStrike" dirty="0">
                          <a:effectLst/>
                        </a:rPr>
                        <a:t>институтов гражданского общества, повышение эффективности местного самоуправления и реализации молодежной </a:t>
                      </a:r>
                      <a:r>
                        <a:rPr lang="ru-RU" sz="1100" u="none" strike="noStrike" dirty="0" smtClean="0">
                          <a:effectLst/>
                        </a:rPr>
                        <a:t>политики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45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619,1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47 632,6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39 261,6</a:t>
                      </a: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47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244,6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45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803,4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45</a:t>
                      </a:r>
                      <a:r>
                        <a:rPr kumimoji="0" lang="ru-RU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993,9</a:t>
                      </a:r>
                      <a:endParaRPr kumimoji="0"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373675"/>
                  </a:ext>
                </a:extLst>
              </a:tr>
              <a:tr h="3554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smtClean="0">
                          <a:effectLst/>
                        </a:rPr>
                        <a:t>Развитие </a:t>
                      </a:r>
                      <a:r>
                        <a:rPr lang="ru-RU" sz="900" u="none" strike="noStrike" dirty="0">
                          <a:effectLst/>
                        </a:rPr>
                        <a:t>и функционирование дорожно-транспортного </a:t>
                      </a:r>
                      <a:r>
                        <a:rPr lang="ru-RU" sz="900" u="none" strike="noStrike" dirty="0" smtClean="0">
                          <a:effectLst/>
                        </a:rPr>
                        <a:t>комплекса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62</a:t>
                      </a:r>
                      <a:r>
                        <a:rPr kumimoji="0" lang="ru-RU" sz="9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889,4</a:t>
                      </a:r>
                      <a:endParaRPr kumimoji="0"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62 532,3</a:t>
                      </a:r>
                      <a:endParaRPr kumimoji="0"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61 282,4</a:t>
                      </a: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88</a:t>
                      </a:r>
                      <a:r>
                        <a:rPr kumimoji="0" lang="ru-RU" sz="9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969,1</a:t>
                      </a:r>
                      <a:endParaRPr kumimoji="0"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90</a:t>
                      </a:r>
                      <a:r>
                        <a:rPr kumimoji="0" lang="ru-RU" sz="9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423,4</a:t>
                      </a:r>
                      <a:endParaRPr kumimoji="0"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57</a:t>
                      </a:r>
                      <a:r>
                        <a:rPr kumimoji="0" lang="ru-RU" sz="9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268,1</a:t>
                      </a:r>
                      <a:endParaRPr kumimoji="0"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392" marR="7392" marT="739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538502"/>
                  </a:ext>
                </a:extLst>
              </a:tr>
              <a:tr h="528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Цифровое </a:t>
                      </a:r>
                      <a:r>
                        <a:rPr lang="ru-RU" sz="1100" u="none" strike="noStrike" dirty="0">
                          <a:effectLst/>
                        </a:rPr>
                        <a:t>муниципальное </a:t>
                      </a:r>
                      <a:r>
                        <a:rPr lang="ru-RU" sz="1100" u="none" strike="noStrike" dirty="0" smtClean="0">
                          <a:effectLst/>
                        </a:rPr>
                        <a:t>образование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467,1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53 142,9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49 722,9</a:t>
                      </a: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837,1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980,3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53250,3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4046"/>
                  </a:ext>
                </a:extLst>
              </a:tr>
              <a:tr h="528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Архитектура </a:t>
                      </a:r>
                      <a:r>
                        <a:rPr lang="ru-RU" sz="1100" u="none" strike="noStrike" dirty="0">
                          <a:effectLst/>
                        </a:rPr>
                        <a:t>и </a:t>
                      </a:r>
                      <a:r>
                        <a:rPr lang="ru-RU" sz="1100" u="none" strike="noStrike" dirty="0" smtClean="0">
                          <a:effectLst/>
                        </a:rPr>
                        <a:t>градостроительство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478</a:t>
                      </a: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342276"/>
                  </a:ext>
                </a:extLst>
              </a:tr>
              <a:tr h="528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Формирование </a:t>
                      </a:r>
                      <a:r>
                        <a:rPr lang="ru-RU" sz="1100" u="none" strike="noStrike" dirty="0">
                          <a:effectLst/>
                        </a:rPr>
                        <a:t>современной комфортной городской </a:t>
                      </a:r>
                      <a:r>
                        <a:rPr lang="ru-RU" sz="1100" u="none" strike="noStrike" dirty="0" smtClean="0">
                          <a:effectLst/>
                        </a:rPr>
                        <a:t>среды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518,1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286 661,1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286 661,1</a:t>
                      </a: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274,5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974,6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114,8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768719"/>
                  </a:ext>
                </a:extLst>
              </a:tr>
              <a:tr h="528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Строительство </a:t>
                      </a:r>
                      <a:r>
                        <a:rPr lang="ru-RU" sz="1100" u="none" strike="noStrike" dirty="0">
                          <a:effectLst/>
                        </a:rPr>
                        <a:t>объектов социальной </a:t>
                      </a:r>
                      <a:r>
                        <a:rPr lang="ru-RU" sz="1100" u="none" strike="noStrike" dirty="0" smtClean="0">
                          <a:effectLst/>
                        </a:rPr>
                        <a:t>инфраструктуры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632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844,3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796 928,3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649 151,3</a:t>
                      </a: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923,7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996,6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10996,6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920960"/>
                  </a:ext>
                </a:extLst>
              </a:tr>
              <a:tr h="528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ВСЕГО ПО МУНИЦИПАЛЬНЫМ ПРОГРАММАМ: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961 338,7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3 210 719,2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3 026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3 998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740,2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2 429 099,2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2 811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849,0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793015"/>
                  </a:ext>
                </a:extLst>
              </a:tr>
              <a:tr h="528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 Руководство и управление в сфере установленных функций органов местного самоуправления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11 412,2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12 116,9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9 028,0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300,5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690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690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808926"/>
                  </a:ext>
                </a:extLst>
              </a:tr>
              <a:tr h="620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Непрограммные расходы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457,1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624,4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068729"/>
                  </a:ext>
                </a:extLst>
              </a:tr>
              <a:tr h="5961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НЕПРОГРАММНЫЕ РАСХОДЫ ВСЕГО: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11 597,4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12 574,0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9 185,1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924,9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190,5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190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532260"/>
                  </a:ext>
                </a:extLst>
              </a:tr>
              <a:tr h="528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</a:rPr>
                        <a:t>В С Е Г О   Р А С Х О Д Ы 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972 936,1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3 223 293,2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3 035 226,0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027 665,1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2 446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289,7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2 829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039,5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55" marR="8755" marT="875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19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1363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713366"/>
              </p:ext>
            </p:extLst>
          </p:nvPr>
        </p:nvGraphicFramePr>
        <p:xfrm>
          <a:off x="107503" y="1268760"/>
          <a:ext cx="8968620" cy="4781598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2443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3840678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102536749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919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4647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algn="ctr" fontAlgn="base"/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Направление расходов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orbel"/>
                          <a:ea typeface="+mn-ea"/>
                          <a:cs typeface="+mn-cs"/>
                        </a:rPr>
                        <a:t>Объем расходов на 2023 год​</a:t>
                      </a:r>
                      <a:endParaRPr kumimoji="0" lang="ru-RU" sz="1200" b="1" i="0" kern="1200" dirty="0">
                        <a:solidFill>
                          <a:schemeClr val="tx1"/>
                        </a:solidFill>
                        <a:effectLst/>
                        <a:latin typeface="Corbel"/>
                        <a:ea typeface="+mn-ea"/>
                        <a:cs typeface="+mn-cs"/>
                      </a:endParaRPr>
                    </a:p>
                  </a:txBody>
                  <a:tcPr marL="35739" marR="35739" marT="23826" marB="2382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расходов на 2024 год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ru-RU" sz="1800" b="1" i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расходов на 2025 год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ru-RU" sz="1800" b="1" i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algn="ctr" fontAlgn="base"/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Количество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пользователей (физические лица)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algn="ctr" fontAlgn="base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Нормативно-правовой акт​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92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algn="just" fontAlgn="base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Субсидии молодым семья на приобретение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жилого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помещения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(объекта индивидуального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жилищного строительства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)​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algn="ctr" rtl="0" eaLnBrk="1" fontAlgn="base" latinLnBrk="0" hangingPunct="1"/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348,8</a:t>
                      </a:r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445</a:t>
                      </a:r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253,6</a:t>
                      </a:r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algn="ctr" rtl="0" eaLnBrk="1" fontAlgn="base" latinLnBrk="0" hangingPunct="1"/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 семь​и</a:t>
                      </a:r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algn="just" fontAlgn="base"/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Постановление Правительства Московской области от 25.10.2016 года № 790/39 "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 утверждении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государственной программы Московской области "Жилище" на 2017-2027 годы"​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343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algn="just" fontAlgn="base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Компенсация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части родительской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платы за присмотр и уход за детьми, осваивающими образовательные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программы дошкольного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образования в организациях Московской области, осуществляющих образовательную деятельность​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algn="ctr" rtl="0" eaLnBrk="1" fontAlgn="base" latinLnBrk="0" hangingPunct="1"/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17 567</a:t>
                      </a:r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567</a:t>
                      </a:r>
                      <a:endParaRPr kumimoji="0" lang="ru-RU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rtl="0" eaLnBrk="1" fontAlgn="base" latinLnBrk="0" hangingPunct="1"/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17 567</a:t>
                      </a:r>
                    </a:p>
                    <a:p>
                      <a:pPr marL="0" algn="ctr" rtl="0" eaLnBrk="1" fontAlgn="base" latinLnBrk="0" hangingPunct="1"/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algn="ctr" rtl="0" eaLnBrk="1" fontAlgn="base" latinLnBrk="0" hangingPunct="1"/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3</a:t>
                      </a:r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162 ч</a:t>
                      </a:r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еловек​а</a:t>
                      </a:r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algn="just" fontAlgn="base"/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Постановление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Правительства Московской области от 26 мая 2014 года №378/17 «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 утверждении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Порядка обращения за компенсацией родительской платы за присмотр и уход за детьми, осваивающими образовательные программы дошкольного образования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организациях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Московской области, осуществляющих образовательную деятельность,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 порядка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ее выплаты, Порядка расходования субвенций бюджетам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муниципальных образований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Московской области на выплату компенсации родительской платы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 присмотр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 уход за детьми, осваивающими образовательные программы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дошкольного образования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организациях Московской области, осуществляющих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образовательную деятельность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» ​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376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algn="just" fontAlgn="base"/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Обеспечение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предоставления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жилых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помещений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детям-сиротам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 детям, оставшимся без попечения родителей​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algn="ctr" rtl="0" eaLnBrk="1" fontAlgn="base" latinLnBrk="0" hangingPunct="1"/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595</a:t>
                      </a:r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196</a:t>
                      </a:r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798</a:t>
                      </a:r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effectLst/>
                        </a:rPr>
                        <a:t>2022 – 2 человека</a:t>
                      </a: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effectLst/>
                        </a:rPr>
                        <a:t>2023 – 3</a:t>
                      </a:r>
                      <a:r>
                        <a:rPr lang="ru-RU" sz="1000" b="0" kern="1200" baseline="0" dirty="0" smtClean="0">
                          <a:effectLst/>
                        </a:rPr>
                        <a:t> человека    </a:t>
                      </a: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effectLst/>
                        </a:rPr>
                        <a:t>2024 – 3 человека</a:t>
                      </a:r>
                      <a:endParaRPr lang="ru-RU" sz="1000" b="0" dirty="0" smtClean="0">
                        <a:effectLst/>
                      </a:endParaRPr>
                    </a:p>
                    <a:p>
                      <a:pPr marL="0" algn="ctr" rtl="0" eaLnBrk="1" fontAlgn="base" latinLnBrk="0" hangingPunct="1"/>
                      <a:r>
                        <a:rPr kumimoji="0"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​</a:t>
                      </a:r>
                      <a:endParaRPr kumimoji="0" lang="ru-R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orbel"/>
                        </a:defRPr>
                      </a:lvl9pPr>
                    </a:lstStyle>
                    <a:p>
                      <a:pPr algn="just" fontAlgn="base"/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Закон Московской области от 29.12.2007 № 248/2007-ОЗ «О предоставлении  полного государственного обеспечения и дополнительных гарантий  по социальной поддержке детям-сиротам и детям, оставшимся без попечения родителей»​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5739" marR="35739" marT="23826" marB="23826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503" y="116632"/>
            <a:ext cx="9004901" cy="73334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городского округа Фрязино Московской области с учётом интересов целевых групп пользователей на 2023 - 2025 годы (тыс.рублей)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969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2372" y="509771"/>
            <a:ext cx="7992888" cy="830997"/>
          </a:xfrm>
          <a:prstGeom prst="rect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altLang="en-US" sz="1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«Бюджет для граждан» </a:t>
            </a:r>
          </a:p>
          <a:p>
            <a:pPr algn="ctr">
              <a:defRPr/>
            </a:pPr>
            <a:r>
              <a:rPr lang="ru-RU" altLang="en-US" sz="1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Подготовлен  </a:t>
            </a:r>
            <a:r>
              <a:rPr lang="en-US" altLang="en-US" sz="1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Финансовым </a:t>
            </a:r>
            <a:r>
              <a:rPr lang="ru-RU" altLang="en-US" sz="1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 управлением</a:t>
            </a:r>
          </a:p>
          <a:p>
            <a:pPr algn="ctr">
              <a:defRPr/>
            </a:pPr>
            <a:r>
              <a:rPr lang="en-US" altLang="en-US" sz="1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 </a:t>
            </a:r>
            <a:r>
              <a:rPr lang="ru-RU" altLang="en-US" sz="1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Администрации</a:t>
            </a:r>
            <a:r>
              <a:rPr lang="en-US" altLang="en-US" sz="1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 </a:t>
            </a:r>
            <a:r>
              <a:rPr lang="ru-RU" altLang="en-US" sz="1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городского округа Фрязино</a:t>
            </a:r>
            <a:endParaRPr lang="en-US" sz="1600" b="1" dirty="0">
              <a:effectLst>
                <a:outerShdw blurRad="38100" dist="38100" dir="2700000" algn="tl">
                  <a:srgbClr val="000000"/>
                </a:outerShdw>
              </a:effectLst>
              <a:latin typeface="Antique Olive Co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2372" y="1412776"/>
            <a:ext cx="7992888" cy="203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Адрес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ул. Октябрьская, д. 7, г. Фрязино,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Московская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область,141195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Телефон/факс: </a:t>
            </a:r>
            <a:r>
              <a:rPr lang="ru-RU" dirty="0"/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(496) 566-90-60, (496) 566-91-95, (496) 566-92-93</a:t>
            </a:r>
            <a:r>
              <a:rPr lang="ru-RU" dirty="0" smtClean="0"/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Эл. почта: </a:t>
            </a:r>
            <a:r>
              <a:rPr lang="en-US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fryazino-finupr@mail.ru</a:t>
            </a:r>
            <a:r>
              <a:rPr lang="ru-RU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График работы: понедельник—четверг с 9:00 до 18:00, 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пятница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с 9:00 до 16:45, обед — с 13:00 до 13:45.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Финансового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дминистрации городского округа Фрязино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Рева Ольга Валерьевна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2372" y="4293096"/>
            <a:ext cx="7992888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ru-RU" altLang="ru-RU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Личный прием граждан осуществляется </a:t>
            </a:r>
            <a:r>
              <a:rPr lang="ru-RU" altLang="ru-RU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altLang="ru-RU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графику работы </a:t>
            </a:r>
            <a:endParaRPr lang="en-US" altLang="ru-RU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altLang="ru-RU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Финансового управления по предварительной записи</a:t>
            </a:r>
          </a:p>
        </p:txBody>
      </p:sp>
    </p:spTree>
    <p:extLst>
      <p:ext uri="{BB962C8B-B14F-4D97-AF65-F5344CB8AC3E}">
        <p14:creationId xmlns:p14="http://schemas.microsoft.com/office/powerpoint/2010/main" val="362674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46920</TotalTime>
  <Words>2700</Words>
  <Application>Microsoft Office PowerPoint</Application>
  <PresentationFormat>Экран (4:3)</PresentationFormat>
  <Paragraphs>714</Paragraphs>
  <Slides>28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Antique Olive Compact</vt:lpstr>
      <vt:lpstr>Arial</vt:lpstr>
      <vt:lpstr>Arial Narrow</vt:lpstr>
      <vt:lpstr>Calibri</vt:lpstr>
      <vt:lpstr>Cambria</vt:lpstr>
      <vt:lpstr>Constantia</vt:lpstr>
      <vt:lpstr>Corbel</vt:lpstr>
      <vt:lpstr>Garamond</vt:lpstr>
      <vt:lpstr>Times New Roman</vt:lpstr>
      <vt:lpstr>Натуральные материалы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Какие бывают бюджеты?</vt:lpstr>
      <vt:lpstr>  ДОХОДЫ БЮДЖЕТА муниципального образования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задачи и приоритеты бюджетной политики на очередной 2023 год и на плановый период 2024 и 2025 годов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характеристики  бюджета городского округа Фрязино  на 2023 год и на плановый период 2024 и 2025 годов (млн. руб.)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Vip</cp:lastModifiedBy>
  <cp:revision>2617</cp:revision>
  <cp:lastPrinted>2021-06-10T12:49:22Z</cp:lastPrinted>
  <dcterms:created xsi:type="dcterms:W3CDTF">2014-11-07T09:30:42Z</dcterms:created>
  <dcterms:modified xsi:type="dcterms:W3CDTF">2023-01-19T04:03:53Z</dcterms:modified>
</cp:coreProperties>
</file>