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00" r:id="rId1"/>
  </p:sldMasterIdLst>
  <p:notesMasterIdLst>
    <p:notesMasterId r:id="rId3"/>
  </p:notesMasterIdLst>
  <p:sldIdLst>
    <p:sldId id="273" r:id="rId2"/>
  </p:sldIdLst>
  <p:sldSz cx="11160125" cy="5759450"/>
  <p:notesSz cx="9144000" cy="6858000"/>
  <p:embeddedFontLst>
    <p:embeddedFont>
      <p:font typeface="Golos Text" panose="020B0604020202020204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136" userDrawn="1">
          <p15:clr>
            <a:srgbClr val="A4A3A4"/>
          </p15:clr>
        </p15:guide>
        <p15:guide id="3" orient="horz" pos="113" userDrawn="1">
          <p15:clr>
            <a:srgbClr val="A4A3A4"/>
          </p15:clr>
        </p15:guide>
        <p15:guide id="4" pos="3628" userDrawn="1">
          <p15:clr>
            <a:srgbClr val="A4A3A4"/>
          </p15:clr>
        </p15:guide>
        <p15:guide id="5" orient="horz" pos="3515" userDrawn="1">
          <p15:clr>
            <a:srgbClr val="A4A3A4"/>
          </p15:clr>
        </p15:guide>
        <p15:guide id="6" pos="3402" userDrawn="1">
          <p15:clr>
            <a:srgbClr val="A4A3A4"/>
          </p15:clr>
        </p15:guide>
        <p15:guide id="7" pos="6917" userDrawn="1">
          <p15:clr>
            <a:srgbClr val="A4A3A4"/>
          </p15:clr>
        </p15:guide>
        <p15:guide id="8" pos="35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1235"/>
    <a:srgbClr val="005CB8"/>
    <a:srgbClr val="014F7F"/>
    <a:srgbClr val="0093FF"/>
    <a:srgbClr val="2867A0"/>
    <a:srgbClr val="99CCFF"/>
    <a:srgbClr val="5494FC"/>
    <a:srgbClr val="3A66B6"/>
    <a:srgbClr val="95D8B3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41" autoAdjust="0"/>
    <p:restoredTop sz="94604" autoAdjust="0"/>
  </p:normalViewPr>
  <p:slideViewPr>
    <p:cSldViewPr snapToGrid="0">
      <p:cViewPr varScale="1">
        <p:scale>
          <a:sx n="131" d="100"/>
          <a:sy n="131" d="100"/>
        </p:scale>
        <p:origin x="930" y="120"/>
      </p:cViewPr>
      <p:guideLst>
        <p:guide pos="136"/>
        <p:guide orient="horz" pos="113"/>
        <p:guide pos="3628"/>
        <p:guide orient="horz" pos="3515"/>
        <p:guide pos="3402"/>
        <p:guide pos="6917"/>
        <p:guide pos="3516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8F65B8-1126-4ED6-BC88-5E4827433E21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30450" y="857250"/>
            <a:ext cx="4483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C2180-7F1F-46D2-8BDA-59FA0519B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73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77006" rtl="0" eaLnBrk="1" latinLnBrk="0" hangingPunct="1">
      <a:defRPr sz="757" kern="1200">
        <a:solidFill>
          <a:schemeClr val="tx1"/>
        </a:solidFill>
        <a:latin typeface="+mn-lt"/>
        <a:ea typeface="+mn-ea"/>
        <a:cs typeface="+mn-cs"/>
      </a:defRPr>
    </a:lvl1pPr>
    <a:lvl2pPr marL="288503" algn="l" defTabSz="577006" rtl="0" eaLnBrk="1" latinLnBrk="0" hangingPunct="1">
      <a:defRPr sz="757" kern="1200">
        <a:solidFill>
          <a:schemeClr val="tx1"/>
        </a:solidFill>
        <a:latin typeface="+mn-lt"/>
        <a:ea typeface="+mn-ea"/>
        <a:cs typeface="+mn-cs"/>
      </a:defRPr>
    </a:lvl2pPr>
    <a:lvl3pPr marL="577006" algn="l" defTabSz="577006" rtl="0" eaLnBrk="1" latinLnBrk="0" hangingPunct="1">
      <a:defRPr sz="757" kern="1200">
        <a:solidFill>
          <a:schemeClr val="tx1"/>
        </a:solidFill>
        <a:latin typeface="+mn-lt"/>
        <a:ea typeface="+mn-ea"/>
        <a:cs typeface="+mn-cs"/>
      </a:defRPr>
    </a:lvl3pPr>
    <a:lvl4pPr marL="865508" algn="l" defTabSz="577006" rtl="0" eaLnBrk="1" latinLnBrk="0" hangingPunct="1">
      <a:defRPr sz="757" kern="1200">
        <a:solidFill>
          <a:schemeClr val="tx1"/>
        </a:solidFill>
        <a:latin typeface="+mn-lt"/>
        <a:ea typeface="+mn-ea"/>
        <a:cs typeface="+mn-cs"/>
      </a:defRPr>
    </a:lvl4pPr>
    <a:lvl5pPr marL="1154012" algn="l" defTabSz="577006" rtl="0" eaLnBrk="1" latinLnBrk="0" hangingPunct="1">
      <a:defRPr sz="757" kern="1200">
        <a:solidFill>
          <a:schemeClr val="tx1"/>
        </a:solidFill>
        <a:latin typeface="+mn-lt"/>
        <a:ea typeface="+mn-ea"/>
        <a:cs typeface="+mn-cs"/>
      </a:defRPr>
    </a:lvl5pPr>
    <a:lvl6pPr marL="1442515" algn="l" defTabSz="577006" rtl="0" eaLnBrk="1" latinLnBrk="0" hangingPunct="1">
      <a:defRPr sz="757" kern="1200">
        <a:solidFill>
          <a:schemeClr val="tx1"/>
        </a:solidFill>
        <a:latin typeface="+mn-lt"/>
        <a:ea typeface="+mn-ea"/>
        <a:cs typeface="+mn-cs"/>
      </a:defRPr>
    </a:lvl6pPr>
    <a:lvl7pPr marL="1731018" algn="l" defTabSz="577006" rtl="0" eaLnBrk="1" latinLnBrk="0" hangingPunct="1">
      <a:defRPr sz="757" kern="1200">
        <a:solidFill>
          <a:schemeClr val="tx1"/>
        </a:solidFill>
        <a:latin typeface="+mn-lt"/>
        <a:ea typeface="+mn-ea"/>
        <a:cs typeface="+mn-cs"/>
      </a:defRPr>
    </a:lvl7pPr>
    <a:lvl8pPr marL="2019521" algn="l" defTabSz="577006" rtl="0" eaLnBrk="1" latinLnBrk="0" hangingPunct="1">
      <a:defRPr sz="757" kern="1200">
        <a:solidFill>
          <a:schemeClr val="tx1"/>
        </a:solidFill>
        <a:latin typeface="+mn-lt"/>
        <a:ea typeface="+mn-ea"/>
        <a:cs typeface="+mn-cs"/>
      </a:defRPr>
    </a:lvl8pPr>
    <a:lvl9pPr marL="2308023" algn="l" defTabSz="577006" rtl="0" eaLnBrk="1" latinLnBrk="0" hangingPunct="1">
      <a:defRPr sz="75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772AD4E-001B-CB64-E28B-68C3D3C68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xmlns="" id="{110F79DB-D7B8-8575-2945-06938DBF2D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xmlns="" id="{A7637F4B-CB2F-D07F-8D3E-DAB78EF67D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EAEC3A5F-542D-922C-1CA6-A175FA5828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C2180-7F1F-46D2-8BDA-59FA0519B8F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966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02133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7041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7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6DCB8C6-05C9-0576-22DF-ECF62CEB1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roup 115">
            <a:extLst>
              <a:ext uri="{FF2B5EF4-FFF2-40B4-BE49-F238E27FC236}">
                <a16:creationId xmlns:a16="http://schemas.microsoft.com/office/drawing/2014/main" xmlns="" id="{D018E446-EA50-381D-6742-C50D4CC16B9C}"/>
              </a:ext>
            </a:extLst>
          </p:cNvPr>
          <p:cNvGrpSpPr/>
          <p:nvPr/>
        </p:nvGrpSpPr>
        <p:grpSpPr>
          <a:xfrm>
            <a:off x="-1264190" y="-157747"/>
            <a:ext cx="3588312" cy="6137396"/>
            <a:chOff x="401106" y="1791444"/>
            <a:chExt cx="916252" cy="1567145"/>
          </a:xfrm>
          <a:solidFill>
            <a:schemeClr val="accent2">
              <a:alpha val="6000"/>
            </a:schemeClr>
          </a:solidFill>
        </p:grpSpPr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xmlns="" id="{AD6A5A34-AA5D-2354-D05D-C444B9DD640B}"/>
                </a:ext>
              </a:extLst>
            </p:cNvPr>
            <p:cNvSpPr/>
            <p:nvPr/>
          </p:nvSpPr>
          <p:spPr>
            <a:xfrm>
              <a:off x="401106" y="1791444"/>
              <a:ext cx="766160" cy="1567145"/>
            </a:xfrm>
            <a:custGeom>
              <a:avLst/>
              <a:gdLst>
                <a:gd name="connsiteX0" fmla="*/ 383080 w 766160"/>
                <a:gd name="connsiteY0" fmla="*/ 313429 h 1567145"/>
                <a:gd name="connsiteX1" fmla="*/ 498004 w 766160"/>
                <a:gd name="connsiteY1" fmla="*/ 327359 h 1567145"/>
                <a:gd name="connsiteX2" fmla="*/ 644271 w 766160"/>
                <a:gd name="connsiteY2" fmla="*/ 403975 h 1567145"/>
                <a:gd name="connsiteX3" fmla="*/ 665166 w 766160"/>
                <a:gd name="connsiteY3" fmla="*/ 442283 h 1567145"/>
                <a:gd name="connsiteX4" fmla="*/ 762677 w 766160"/>
                <a:gd name="connsiteY4" fmla="*/ 856706 h 1567145"/>
                <a:gd name="connsiteX5" fmla="*/ 766160 w 766160"/>
                <a:gd name="connsiteY5" fmla="*/ 874119 h 1567145"/>
                <a:gd name="connsiteX6" fmla="*/ 696509 w 766160"/>
                <a:gd name="connsiteY6" fmla="*/ 943769 h 1567145"/>
                <a:gd name="connsiteX7" fmla="*/ 630340 w 766160"/>
                <a:gd name="connsiteY7" fmla="*/ 891531 h 1567145"/>
                <a:gd name="connsiteX8" fmla="*/ 557207 w 766160"/>
                <a:gd name="connsiteY8" fmla="*/ 588550 h 1567145"/>
                <a:gd name="connsiteX9" fmla="*/ 557207 w 766160"/>
                <a:gd name="connsiteY9" fmla="*/ 1567145 h 1567145"/>
                <a:gd name="connsiteX10" fmla="*/ 417905 w 766160"/>
                <a:gd name="connsiteY10" fmla="*/ 1567145 h 1567145"/>
                <a:gd name="connsiteX11" fmla="*/ 417905 w 766160"/>
                <a:gd name="connsiteY11" fmla="*/ 940287 h 1567145"/>
                <a:gd name="connsiteX12" fmla="*/ 348254 w 766160"/>
                <a:gd name="connsiteY12" fmla="*/ 940287 h 1567145"/>
                <a:gd name="connsiteX13" fmla="*/ 348254 w 766160"/>
                <a:gd name="connsiteY13" fmla="*/ 1567145 h 1567145"/>
                <a:gd name="connsiteX14" fmla="*/ 208953 w 766160"/>
                <a:gd name="connsiteY14" fmla="*/ 1567145 h 1567145"/>
                <a:gd name="connsiteX15" fmla="*/ 208953 w 766160"/>
                <a:gd name="connsiteY15" fmla="*/ 592033 h 1567145"/>
                <a:gd name="connsiteX16" fmla="*/ 135819 w 766160"/>
                <a:gd name="connsiteY16" fmla="*/ 895014 h 1567145"/>
                <a:gd name="connsiteX17" fmla="*/ 69651 w 766160"/>
                <a:gd name="connsiteY17" fmla="*/ 947252 h 1567145"/>
                <a:gd name="connsiteX18" fmla="*/ 0 w 766160"/>
                <a:gd name="connsiteY18" fmla="*/ 877601 h 1567145"/>
                <a:gd name="connsiteX19" fmla="*/ 3483 w 766160"/>
                <a:gd name="connsiteY19" fmla="*/ 860188 h 1567145"/>
                <a:gd name="connsiteX20" fmla="*/ 100994 w 766160"/>
                <a:gd name="connsiteY20" fmla="*/ 445766 h 1567145"/>
                <a:gd name="connsiteX21" fmla="*/ 121889 w 766160"/>
                <a:gd name="connsiteY21" fmla="*/ 407458 h 1567145"/>
                <a:gd name="connsiteX22" fmla="*/ 268156 w 766160"/>
                <a:gd name="connsiteY22" fmla="*/ 330842 h 1567145"/>
                <a:gd name="connsiteX23" fmla="*/ 383080 w 766160"/>
                <a:gd name="connsiteY23" fmla="*/ 313429 h 1567145"/>
                <a:gd name="connsiteX24" fmla="*/ 383080 w 766160"/>
                <a:gd name="connsiteY24" fmla="*/ 0 h 1567145"/>
                <a:gd name="connsiteX25" fmla="*/ 522382 w 766160"/>
                <a:gd name="connsiteY25" fmla="*/ 139302 h 1567145"/>
                <a:gd name="connsiteX26" fmla="*/ 383080 w 766160"/>
                <a:gd name="connsiteY26" fmla="*/ 278604 h 1567145"/>
                <a:gd name="connsiteX27" fmla="*/ 243778 w 766160"/>
                <a:gd name="connsiteY27" fmla="*/ 139302 h 1567145"/>
                <a:gd name="connsiteX28" fmla="*/ 383080 w 766160"/>
                <a:gd name="connsiteY28" fmla="*/ 0 h 1567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66160" h="1567145">
                  <a:moveTo>
                    <a:pt x="383080" y="313429"/>
                  </a:moveTo>
                  <a:cubicBezTo>
                    <a:pt x="421388" y="313429"/>
                    <a:pt x="459696" y="320394"/>
                    <a:pt x="498004" y="327359"/>
                  </a:cubicBezTo>
                  <a:cubicBezTo>
                    <a:pt x="553724" y="344772"/>
                    <a:pt x="602480" y="369150"/>
                    <a:pt x="644271" y="403975"/>
                  </a:cubicBezTo>
                  <a:cubicBezTo>
                    <a:pt x="654718" y="414423"/>
                    <a:pt x="661683" y="428353"/>
                    <a:pt x="665166" y="442283"/>
                  </a:cubicBezTo>
                  <a:lnTo>
                    <a:pt x="762677" y="856706"/>
                  </a:lnTo>
                  <a:cubicBezTo>
                    <a:pt x="762677" y="860188"/>
                    <a:pt x="766160" y="867153"/>
                    <a:pt x="766160" y="874119"/>
                  </a:cubicBezTo>
                  <a:cubicBezTo>
                    <a:pt x="766160" y="912427"/>
                    <a:pt x="734817" y="943769"/>
                    <a:pt x="696509" y="943769"/>
                  </a:cubicBezTo>
                  <a:cubicBezTo>
                    <a:pt x="665166" y="943769"/>
                    <a:pt x="637306" y="919392"/>
                    <a:pt x="630340" y="891531"/>
                  </a:cubicBezTo>
                  <a:lnTo>
                    <a:pt x="557207" y="588550"/>
                  </a:lnTo>
                  <a:lnTo>
                    <a:pt x="557207" y="1567145"/>
                  </a:lnTo>
                  <a:lnTo>
                    <a:pt x="417905" y="1567145"/>
                  </a:lnTo>
                  <a:lnTo>
                    <a:pt x="417905" y="940287"/>
                  </a:lnTo>
                  <a:lnTo>
                    <a:pt x="348254" y="940287"/>
                  </a:lnTo>
                  <a:lnTo>
                    <a:pt x="348254" y="1567145"/>
                  </a:lnTo>
                  <a:lnTo>
                    <a:pt x="208953" y="1567145"/>
                  </a:lnTo>
                  <a:lnTo>
                    <a:pt x="208953" y="592033"/>
                  </a:lnTo>
                  <a:lnTo>
                    <a:pt x="135819" y="895014"/>
                  </a:lnTo>
                  <a:cubicBezTo>
                    <a:pt x="128854" y="922874"/>
                    <a:pt x="100994" y="947252"/>
                    <a:pt x="69651" y="947252"/>
                  </a:cubicBezTo>
                  <a:cubicBezTo>
                    <a:pt x="31343" y="947252"/>
                    <a:pt x="0" y="915909"/>
                    <a:pt x="0" y="877601"/>
                  </a:cubicBezTo>
                  <a:cubicBezTo>
                    <a:pt x="0" y="870636"/>
                    <a:pt x="3483" y="863671"/>
                    <a:pt x="3483" y="860188"/>
                  </a:cubicBezTo>
                  <a:lnTo>
                    <a:pt x="100994" y="445766"/>
                  </a:lnTo>
                  <a:cubicBezTo>
                    <a:pt x="104476" y="431835"/>
                    <a:pt x="111441" y="417905"/>
                    <a:pt x="121889" y="407458"/>
                  </a:cubicBezTo>
                  <a:cubicBezTo>
                    <a:pt x="163680" y="372632"/>
                    <a:pt x="212435" y="344772"/>
                    <a:pt x="268156" y="330842"/>
                  </a:cubicBezTo>
                  <a:cubicBezTo>
                    <a:pt x="306464" y="320394"/>
                    <a:pt x="344772" y="313429"/>
                    <a:pt x="383080" y="313429"/>
                  </a:cubicBezTo>
                  <a:close/>
                  <a:moveTo>
                    <a:pt x="383080" y="0"/>
                  </a:moveTo>
                  <a:cubicBezTo>
                    <a:pt x="460014" y="0"/>
                    <a:pt x="522382" y="62368"/>
                    <a:pt x="522382" y="139302"/>
                  </a:cubicBezTo>
                  <a:cubicBezTo>
                    <a:pt x="522382" y="216236"/>
                    <a:pt x="460014" y="278604"/>
                    <a:pt x="383080" y="278604"/>
                  </a:cubicBezTo>
                  <a:cubicBezTo>
                    <a:pt x="306146" y="278604"/>
                    <a:pt x="243778" y="216236"/>
                    <a:pt x="243778" y="139302"/>
                  </a:cubicBezTo>
                  <a:cubicBezTo>
                    <a:pt x="243778" y="62368"/>
                    <a:pt x="306146" y="0"/>
                    <a:pt x="383080" y="0"/>
                  </a:cubicBezTo>
                  <a:close/>
                </a:path>
              </a:pathLst>
            </a:custGeom>
            <a:grpFill/>
            <a:ln w="17363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ru-RU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xmlns="" id="{A141FC6A-E732-7785-60A8-76BA83B59C65}"/>
                </a:ext>
              </a:extLst>
            </p:cNvPr>
            <p:cNvSpPr/>
            <p:nvPr/>
          </p:nvSpPr>
          <p:spPr>
            <a:xfrm>
              <a:off x="889981" y="2691702"/>
              <a:ext cx="427377" cy="371284"/>
            </a:xfrm>
            <a:custGeom>
              <a:avLst/>
              <a:gdLst>
                <a:gd name="connsiteX0" fmla="*/ 0 w 427377"/>
                <a:gd name="connsiteY0" fmla="*/ 200333 h 371284"/>
                <a:gd name="connsiteX1" fmla="*/ 181635 w 427377"/>
                <a:gd name="connsiteY1" fmla="*/ 200333 h 371284"/>
                <a:gd name="connsiteX2" fmla="*/ 181635 w 427377"/>
                <a:gd name="connsiteY2" fmla="*/ 211017 h 371284"/>
                <a:gd name="connsiteX3" fmla="*/ 203004 w 427377"/>
                <a:gd name="connsiteY3" fmla="*/ 232386 h 371284"/>
                <a:gd name="connsiteX4" fmla="*/ 224373 w 427377"/>
                <a:gd name="connsiteY4" fmla="*/ 232386 h 371284"/>
                <a:gd name="connsiteX5" fmla="*/ 245742 w 427377"/>
                <a:gd name="connsiteY5" fmla="*/ 211017 h 371284"/>
                <a:gd name="connsiteX6" fmla="*/ 245742 w 427377"/>
                <a:gd name="connsiteY6" fmla="*/ 200333 h 371284"/>
                <a:gd name="connsiteX7" fmla="*/ 427377 w 427377"/>
                <a:gd name="connsiteY7" fmla="*/ 200333 h 371284"/>
                <a:gd name="connsiteX8" fmla="*/ 427377 w 427377"/>
                <a:gd name="connsiteY8" fmla="*/ 349915 h 371284"/>
                <a:gd name="connsiteX9" fmla="*/ 406008 w 427377"/>
                <a:gd name="connsiteY9" fmla="*/ 371284 h 371284"/>
                <a:gd name="connsiteX10" fmla="*/ 21369 w 427377"/>
                <a:gd name="connsiteY10" fmla="*/ 371284 h 371284"/>
                <a:gd name="connsiteX11" fmla="*/ 0 w 427377"/>
                <a:gd name="connsiteY11" fmla="*/ 349915 h 371284"/>
                <a:gd name="connsiteX12" fmla="*/ 165608 w 427377"/>
                <a:gd name="connsiteY12" fmla="*/ 32053 h 371284"/>
                <a:gd name="connsiteX13" fmla="*/ 160266 w 427377"/>
                <a:gd name="connsiteY13" fmla="*/ 37395 h 371284"/>
                <a:gd name="connsiteX14" fmla="*/ 160266 w 427377"/>
                <a:gd name="connsiteY14" fmla="*/ 72120 h 371284"/>
                <a:gd name="connsiteX15" fmla="*/ 267110 w 427377"/>
                <a:gd name="connsiteY15" fmla="*/ 72120 h 371284"/>
                <a:gd name="connsiteX16" fmla="*/ 267110 w 427377"/>
                <a:gd name="connsiteY16" fmla="*/ 37395 h 371284"/>
                <a:gd name="connsiteX17" fmla="*/ 261768 w 427377"/>
                <a:gd name="connsiteY17" fmla="*/ 32053 h 371284"/>
                <a:gd name="connsiteX18" fmla="*/ 165608 w 427377"/>
                <a:gd name="connsiteY18" fmla="*/ 0 h 371284"/>
                <a:gd name="connsiteX19" fmla="*/ 261768 w 427377"/>
                <a:gd name="connsiteY19" fmla="*/ 0 h 371284"/>
                <a:gd name="connsiteX20" fmla="*/ 299164 w 427377"/>
                <a:gd name="connsiteY20" fmla="*/ 37395 h 371284"/>
                <a:gd name="connsiteX21" fmla="*/ 299164 w 427377"/>
                <a:gd name="connsiteY21" fmla="*/ 72120 h 371284"/>
                <a:gd name="connsiteX22" fmla="*/ 406008 w 427377"/>
                <a:gd name="connsiteY22" fmla="*/ 72120 h 371284"/>
                <a:gd name="connsiteX23" fmla="*/ 427377 w 427377"/>
                <a:gd name="connsiteY23" fmla="*/ 93489 h 371284"/>
                <a:gd name="connsiteX24" fmla="*/ 427377 w 427377"/>
                <a:gd name="connsiteY24" fmla="*/ 178964 h 371284"/>
                <a:gd name="connsiteX25" fmla="*/ 245742 w 427377"/>
                <a:gd name="connsiteY25" fmla="*/ 178964 h 371284"/>
                <a:gd name="connsiteX26" fmla="*/ 245742 w 427377"/>
                <a:gd name="connsiteY26" fmla="*/ 168280 h 371284"/>
                <a:gd name="connsiteX27" fmla="*/ 181635 w 427377"/>
                <a:gd name="connsiteY27" fmla="*/ 168280 h 371284"/>
                <a:gd name="connsiteX28" fmla="*/ 181635 w 427377"/>
                <a:gd name="connsiteY28" fmla="*/ 178964 h 371284"/>
                <a:gd name="connsiteX29" fmla="*/ 0 w 427377"/>
                <a:gd name="connsiteY29" fmla="*/ 178964 h 371284"/>
                <a:gd name="connsiteX30" fmla="*/ 0 w 427377"/>
                <a:gd name="connsiteY30" fmla="*/ 93489 h 371284"/>
                <a:gd name="connsiteX31" fmla="*/ 21369 w 427377"/>
                <a:gd name="connsiteY31" fmla="*/ 72120 h 371284"/>
                <a:gd name="connsiteX32" fmla="*/ 128213 w 427377"/>
                <a:gd name="connsiteY32" fmla="*/ 72120 h 371284"/>
                <a:gd name="connsiteX33" fmla="*/ 128213 w 427377"/>
                <a:gd name="connsiteY33" fmla="*/ 37395 h 371284"/>
                <a:gd name="connsiteX34" fmla="*/ 165608 w 427377"/>
                <a:gd name="connsiteY34" fmla="*/ 0 h 371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27377" h="371284">
                  <a:moveTo>
                    <a:pt x="0" y="200333"/>
                  </a:moveTo>
                  <a:lnTo>
                    <a:pt x="181635" y="200333"/>
                  </a:lnTo>
                  <a:lnTo>
                    <a:pt x="181635" y="211017"/>
                  </a:lnTo>
                  <a:cubicBezTo>
                    <a:pt x="181635" y="222770"/>
                    <a:pt x="191251" y="232386"/>
                    <a:pt x="203004" y="232386"/>
                  </a:cubicBezTo>
                  <a:lnTo>
                    <a:pt x="224373" y="232386"/>
                  </a:lnTo>
                  <a:cubicBezTo>
                    <a:pt x="236126" y="232386"/>
                    <a:pt x="245742" y="222770"/>
                    <a:pt x="245742" y="211017"/>
                  </a:cubicBezTo>
                  <a:lnTo>
                    <a:pt x="245742" y="200333"/>
                  </a:lnTo>
                  <a:lnTo>
                    <a:pt x="427377" y="200333"/>
                  </a:lnTo>
                  <a:lnTo>
                    <a:pt x="427377" y="349915"/>
                  </a:lnTo>
                  <a:cubicBezTo>
                    <a:pt x="427377" y="361668"/>
                    <a:pt x="417761" y="371284"/>
                    <a:pt x="406008" y="371284"/>
                  </a:cubicBezTo>
                  <a:lnTo>
                    <a:pt x="21369" y="371284"/>
                  </a:lnTo>
                  <a:cubicBezTo>
                    <a:pt x="9616" y="371284"/>
                    <a:pt x="0" y="361668"/>
                    <a:pt x="0" y="349915"/>
                  </a:cubicBezTo>
                  <a:close/>
                  <a:moveTo>
                    <a:pt x="165608" y="32053"/>
                  </a:moveTo>
                  <a:cubicBezTo>
                    <a:pt x="162403" y="32053"/>
                    <a:pt x="160266" y="34190"/>
                    <a:pt x="160266" y="37395"/>
                  </a:cubicBezTo>
                  <a:lnTo>
                    <a:pt x="160266" y="72120"/>
                  </a:lnTo>
                  <a:lnTo>
                    <a:pt x="267110" y="72120"/>
                  </a:lnTo>
                  <a:lnTo>
                    <a:pt x="267110" y="37395"/>
                  </a:lnTo>
                  <a:cubicBezTo>
                    <a:pt x="267110" y="34190"/>
                    <a:pt x="264974" y="32053"/>
                    <a:pt x="261768" y="32053"/>
                  </a:cubicBezTo>
                  <a:close/>
                  <a:moveTo>
                    <a:pt x="165608" y="0"/>
                  </a:moveTo>
                  <a:lnTo>
                    <a:pt x="261768" y="0"/>
                  </a:lnTo>
                  <a:cubicBezTo>
                    <a:pt x="282603" y="0"/>
                    <a:pt x="299164" y="16561"/>
                    <a:pt x="299164" y="37395"/>
                  </a:cubicBezTo>
                  <a:lnTo>
                    <a:pt x="299164" y="72120"/>
                  </a:lnTo>
                  <a:lnTo>
                    <a:pt x="406008" y="72120"/>
                  </a:lnTo>
                  <a:cubicBezTo>
                    <a:pt x="417761" y="72120"/>
                    <a:pt x="427377" y="81736"/>
                    <a:pt x="427377" y="93489"/>
                  </a:cubicBezTo>
                  <a:lnTo>
                    <a:pt x="427377" y="178964"/>
                  </a:lnTo>
                  <a:lnTo>
                    <a:pt x="245742" y="178964"/>
                  </a:lnTo>
                  <a:lnTo>
                    <a:pt x="245742" y="168280"/>
                  </a:lnTo>
                  <a:lnTo>
                    <a:pt x="181635" y="168280"/>
                  </a:lnTo>
                  <a:lnTo>
                    <a:pt x="181635" y="178964"/>
                  </a:lnTo>
                  <a:lnTo>
                    <a:pt x="0" y="178964"/>
                  </a:lnTo>
                  <a:lnTo>
                    <a:pt x="0" y="93489"/>
                  </a:lnTo>
                  <a:cubicBezTo>
                    <a:pt x="0" y="81736"/>
                    <a:pt x="9616" y="72120"/>
                    <a:pt x="21369" y="72120"/>
                  </a:cubicBezTo>
                  <a:lnTo>
                    <a:pt x="128213" y="72120"/>
                  </a:lnTo>
                  <a:lnTo>
                    <a:pt x="128213" y="37395"/>
                  </a:lnTo>
                  <a:cubicBezTo>
                    <a:pt x="128213" y="16561"/>
                    <a:pt x="144774" y="0"/>
                    <a:pt x="165608" y="0"/>
                  </a:cubicBezTo>
                  <a:close/>
                </a:path>
              </a:pathLst>
            </a:custGeom>
            <a:grpFill/>
            <a:ln w="525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</p:grp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xmlns="" id="{ED785A47-12B2-5CDC-5256-3FC8AE3DCFC4}"/>
              </a:ext>
            </a:extLst>
          </p:cNvPr>
          <p:cNvGrpSpPr/>
          <p:nvPr/>
        </p:nvGrpSpPr>
        <p:grpSpPr>
          <a:xfrm>
            <a:off x="-180000" y="-157747"/>
            <a:ext cx="11493409" cy="6075677"/>
            <a:chOff x="-180000" y="-157747"/>
            <a:chExt cx="11493409" cy="6075677"/>
          </a:xfrm>
        </p:grpSpPr>
        <p:grpSp>
          <p:nvGrpSpPr>
            <p:cNvPr id="26" name="Группа 25">
              <a:extLst>
                <a:ext uri="{FF2B5EF4-FFF2-40B4-BE49-F238E27FC236}">
                  <a16:creationId xmlns:a16="http://schemas.microsoft.com/office/drawing/2014/main" xmlns="" id="{13CE8F34-F30F-38C1-A3F2-D2EE40E24626}"/>
                </a:ext>
              </a:extLst>
            </p:cNvPr>
            <p:cNvGrpSpPr/>
            <p:nvPr/>
          </p:nvGrpSpPr>
          <p:grpSpPr>
            <a:xfrm>
              <a:off x="-180000" y="180000"/>
              <a:ext cx="297409" cy="5400000"/>
              <a:chOff x="2468370" y="180000"/>
              <a:chExt cx="297409" cy="5400000"/>
            </a:xfrm>
          </p:grpSpPr>
          <p:cxnSp>
            <p:nvCxnSpPr>
              <p:cNvPr id="51" name="Прямая соединительная линия 50">
                <a:extLst>
                  <a:ext uri="{FF2B5EF4-FFF2-40B4-BE49-F238E27FC236}">
                    <a16:creationId xmlns:a16="http://schemas.microsoft.com/office/drawing/2014/main" xmlns="" id="{5C0296B2-A6F8-CF1E-C4D8-EFA7EE37367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468370" y="180000"/>
                <a:ext cx="297409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единительная линия 51">
                <a:extLst>
                  <a:ext uri="{FF2B5EF4-FFF2-40B4-BE49-F238E27FC236}">
                    <a16:creationId xmlns:a16="http://schemas.microsoft.com/office/drawing/2014/main" xmlns="" id="{CB140449-D1FE-D962-3129-177B74FAE7E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468370" y="5580000"/>
                <a:ext cx="297409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Группа 27">
              <a:extLst>
                <a:ext uri="{FF2B5EF4-FFF2-40B4-BE49-F238E27FC236}">
                  <a16:creationId xmlns:a16="http://schemas.microsoft.com/office/drawing/2014/main" xmlns="" id="{7A631DCC-529D-8FA0-ABF5-3AB58EB64C21}"/>
                </a:ext>
              </a:extLst>
            </p:cNvPr>
            <p:cNvGrpSpPr/>
            <p:nvPr/>
          </p:nvGrpSpPr>
          <p:grpSpPr>
            <a:xfrm>
              <a:off x="11016000" y="180000"/>
              <a:ext cx="297409" cy="5400000"/>
              <a:chOff x="8394346" y="180000"/>
              <a:chExt cx="297409" cy="5400000"/>
            </a:xfrm>
          </p:grpSpPr>
          <p:cxnSp>
            <p:nvCxnSpPr>
              <p:cNvPr id="48" name="Прямая соединительная линия 47">
                <a:extLst>
                  <a:ext uri="{FF2B5EF4-FFF2-40B4-BE49-F238E27FC236}">
                    <a16:creationId xmlns:a16="http://schemas.microsoft.com/office/drawing/2014/main" xmlns="" id="{03CC0844-B7A5-5458-DB95-92C5ED82A95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394346" y="180000"/>
                <a:ext cx="297409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Прямая соединительная линия 48">
                <a:extLst>
                  <a:ext uri="{FF2B5EF4-FFF2-40B4-BE49-F238E27FC236}">
                    <a16:creationId xmlns:a16="http://schemas.microsoft.com/office/drawing/2014/main" xmlns="" id="{F574805D-9F3C-930E-0421-B78078BE55A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394346" y="5580000"/>
                <a:ext cx="297409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Группа 29">
              <a:extLst>
                <a:ext uri="{FF2B5EF4-FFF2-40B4-BE49-F238E27FC236}">
                  <a16:creationId xmlns:a16="http://schemas.microsoft.com/office/drawing/2014/main" xmlns="" id="{D3DB9999-BD54-6F96-DED3-DD6640012551}"/>
                </a:ext>
              </a:extLst>
            </p:cNvPr>
            <p:cNvGrpSpPr/>
            <p:nvPr/>
          </p:nvGrpSpPr>
          <p:grpSpPr>
            <a:xfrm>
              <a:off x="180000" y="-157747"/>
              <a:ext cx="0" cy="6075677"/>
              <a:chOff x="87779" y="-157747"/>
              <a:chExt cx="0" cy="6075677"/>
            </a:xfrm>
          </p:grpSpPr>
          <p:cxnSp>
            <p:nvCxnSpPr>
              <p:cNvPr id="41" name="Прямая соединительная линия 40">
                <a:extLst>
                  <a:ext uri="{FF2B5EF4-FFF2-40B4-BE49-F238E27FC236}">
                    <a16:creationId xmlns:a16="http://schemas.microsoft.com/office/drawing/2014/main" xmlns="" id="{EBB7E20B-4C83-023B-E8E7-11134B3989E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60926" y="-9042"/>
                <a:ext cx="297409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Прямая соединительная линия 42">
                <a:extLst>
                  <a:ext uri="{FF2B5EF4-FFF2-40B4-BE49-F238E27FC236}">
                    <a16:creationId xmlns:a16="http://schemas.microsoft.com/office/drawing/2014/main" xmlns="" id="{0C7EE342-47E1-77B6-7E7D-B2751435398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60926" y="5769226"/>
                <a:ext cx="297409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Группа 30">
              <a:extLst>
                <a:ext uri="{FF2B5EF4-FFF2-40B4-BE49-F238E27FC236}">
                  <a16:creationId xmlns:a16="http://schemas.microsoft.com/office/drawing/2014/main" xmlns="" id="{C8F80CC9-9C7F-F048-F20C-DD1C75599743}"/>
                </a:ext>
              </a:extLst>
            </p:cNvPr>
            <p:cNvGrpSpPr/>
            <p:nvPr/>
          </p:nvGrpSpPr>
          <p:grpSpPr>
            <a:xfrm>
              <a:off x="10980000" y="-157747"/>
              <a:ext cx="0" cy="6075677"/>
              <a:chOff x="5676483" y="-157747"/>
              <a:chExt cx="0" cy="6075677"/>
            </a:xfrm>
          </p:grpSpPr>
          <p:cxnSp>
            <p:nvCxnSpPr>
              <p:cNvPr id="38" name="Прямая соединительная линия 37">
                <a:extLst>
                  <a:ext uri="{FF2B5EF4-FFF2-40B4-BE49-F238E27FC236}">
                    <a16:creationId xmlns:a16="http://schemas.microsoft.com/office/drawing/2014/main" xmlns="" id="{A71BA3CF-DF4C-102E-2633-78764626431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527778" y="-9042"/>
                <a:ext cx="297409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Прямая соединительная линия 38">
                <a:extLst>
                  <a:ext uri="{FF2B5EF4-FFF2-40B4-BE49-F238E27FC236}">
                    <a16:creationId xmlns:a16="http://schemas.microsoft.com/office/drawing/2014/main" xmlns="" id="{26136F2D-2AFF-4194-74CD-4535AD2176F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527778" y="5769226"/>
                <a:ext cx="297409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Группа 32">
              <a:extLst>
                <a:ext uri="{FF2B5EF4-FFF2-40B4-BE49-F238E27FC236}">
                  <a16:creationId xmlns:a16="http://schemas.microsoft.com/office/drawing/2014/main" xmlns="" id="{D0CF82C0-2BDD-BBB0-B99F-154E06AF5880}"/>
                </a:ext>
              </a:extLst>
            </p:cNvPr>
            <p:cNvGrpSpPr/>
            <p:nvPr/>
          </p:nvGrpSpPr>
          <p:grpSpPr>
            <a:xfrm>
              <a:off x="5580062" y="-157747"/>
              <a:ext cx="0" cy="6075677"/>
              <a:chOff x="87779" y="-157747"/>
              <a:chExt cx="0" cy="6075677"/>
            </a:xfrm>
          </p:grpSpPr>
          <p:cxnSp>
            <p:nvCxnSpPr>
              <p:cNvPr id="35" name="Прямая соединительная линия 34">
                <a:extLst>
                  <a:ext uri="{FF2B5EF4-FFF2-40B4-BE49-F238E27FC236}">
                    <a16:creationId xmlns:a16="http://schemas.microsoft.com/office/drawing/2014/main" xmlns="" id="{6A11604D-092A-123A-4E72-6CE6C2A8D6B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60926" y="-9042"/>
                <a:ext cx="297409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единительная линия 36">
                <a:extLst>
                  <a:ext uri="{FF2B5EF4-FFF2-40B4-BE49-F238E27FC236}">
                    <a16:creationId xmlns:a16="http://schemas.microsoft.com/office/drawing/2014/main" xmlns="" id="{2C3A6A21-8DAC-9A68-330B-F0DE7E1CC37B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60926" y="5769226"/>
                <a:ext cx="297409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Прямоугольник 11">
            <a:extLst>
              <a:ext uri="{FF2B5EF4-FFF2-40B4-BE49-F238E27FC236}">
                <a16:creationId xmlns:a16="http://schemas.microsoft.com/office/drawing/2014/main" xmlns="" id="{3FB0DD5E-1028-314D-24A4-DC104B62382F}"/>
              </a:ext>
            </a:extLst>
          </p:cNvPr>
          <p:cNvSpPr/>
          <p:nvPr/>
        </p:nvSpPr>
        <p:spPr>
          <a:xfrm>
            <a:off x="6106995" y="3077987"/>
            <a:ext cx="2487559" cy="1711426"/>
          </a:xfrm>
          <a:prstGeom prst="roundRect">
            <a:avLst>
              <a:gd name="adj" fmla="val 8692"/>
            </a:avLst>
          </a:prstGeom>
          <a:gradFill>
            <a:gsLst>
              <a:gs pos="0">
                <a:srgbClr val="0093FF">
                  <a:alpha val="61000"/>
                </a:srgbClr>
              </a:gs>
              <a:gs pos="87000">
                <a:srgbClr val="002060">
                  <a:alpha val="79000"/>
                </a:srgbClr>
              </a:gs>
            </a:gsLst>
            <a:lin ang="4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8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79D2FBA-3DD4-92DC-C209-F9E67E7C184D}"/>
              </a:ext>
            </a:extLst>
          </p:cNvPr>
          <p:cNvSpPr txBox="1"/>
          <p:nvPr/>
        </p:nvSpPr>
        <p:spPr>
          <a:xfrm>
            <a:off x="6649423" y="3319550"/>
            <a:ext cx="1402702" cy="6894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 defTabSz="656782">
              <a:lnSpc>
                <a:spcPct val="80000"/>
              </a:lnSpc>
              <a:spcAft>
                <a:spcPts val="800"/>
              </a:spcAft>
              <a:defRPr/>
            </a:pPr>
            <a:r>
              <a:rPr lang="ru-RU" sz="2800" b="1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ЕГРЮЛ </a:t>
            </a:r>
            <a:br>
              <a:rPr lang="ru-RU" sz="2800" b="1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2800" b="1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ЕГРИП </a:t>
            </a:r>
            <a:endParaRPr lang="ru-RU" sz="3200" b="1" dirty="0">
              <a:solidFill>
                <a:schemeClr val="bg1"/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01AC640-D890-5BE6-E52F-199C804DFFAA}"/>
              </a:ext>
            </a:extLst>
          </p:cNvPr>
          <p:cNvSpPr txBox="1"/>
          <p:nvPr/>
        </p:nvSpPr>
        <p:spPr>
          <a:xfrm>
            <a:off x="6297356" y="4098539"/>
            <a:ext cx="2106836" cy="517065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 defTabSz="656782">
              <a:lnSpc>
                <a:spcPct val="80000"/>
              </a:lnSpc>
              <a:spcAft>
                <a:spcPts val="800"/>
              </a:spcAft>
              <a:defRPr/>
            </a:pPr>
            <a:r>
              <a:rPr lang="ru-RU" sz="1400" b="1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основной источник данных о кодах </a:t>
            </a:r>
            <a:br>
              <a:rPr lang="ru-RU" sz="1400" b="1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b="1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 ОКВЭД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1988C8D-B89C-25B2-3B7F-40EBCE1BFCBD}"/>
              </a:ext>
            </a:extLst>
          </p:cNvPr>
          <p:cNvSpPr txBox="1"/>
          <p:nvPr/>
        </p:nvSpPr>
        <p:spPr>
          <a:xfrm>
            <a:off x="6259111" y="5004944"/>
            <a:ext cx="4344199" cy="39087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447675">
              <a:lnSpc>
                <a:spcPct val="85000"/>
              </a:lnSpc>
              <a:spcAft>
                <a:spcPts val="300"/>
              </a:spcAft>
              <a:buClr>
                <a:schemeClr val="bg1"/>
              </a:buClr>
              <a:defRPr/>
            </a:pPr>
            <a:r>
              <a:rPr lang="ru-RU" sz="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ЕГРЮЛ</a:t>
            </a:r>
            <a:r>
              <a:rPr lang="ru-RU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	Единый государственный реестр юридических лиц</a:t>
            </a:r>
          </a:p>
          <a:p>
            <a:pPr defTabSz="447675">
              <a:lnSpc>
                <a:spcPct val="85000"/>
              </a:lnSpc>
              <a:spcAft>
                <a:spcPts val="300"/>
              </a:spcAft>
              <a:buClr>
                <a:schemeClr val="bg1"/>
              </a:buClr>
              <a:defRPr/>
            </a:pPr>
            <a:r>
              <a:rPr lang="ru-RU" sz="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ЕГРИП</a:t>
            </a:r>
            <a:r>
              <a:rPr lang="ru-RU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	Единый государственный реестр индивидуальных предпринимателей</a:t>
            </a:r>
          </a:p>
          <a:p>
            <a:pPr defTabSz="447675">
              <a:lnSpc>
                <a:spcPct val="85000"/>
              </a:lnSpc>
              <a:spcAft>
                <a:spcPts val="300"/>
              </a:spcAft>
              <a:buClr>
                <a:schemeClr val="bg1"/>
              </a:buClr>
              <a:defRPr/>
            </a:pPr>
            <a:r>
              <a:rPr lang="ru-RU" sz="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ОКВЭД</a:t>
            </a:r>
            <a:r>
              <a:rPr lang="ru-RU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	Общероссийский классификатор видов экономической деятельности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1AFFDB3-5C63-4AF1-20AE-ABA8F65D53C8}"/>
              </a:ext>
            </a:extLst>
          </p:cNvPr>
          <p:cNvSpPr txBox="1"/>
          <p:nvPr/>
        </p:nvSpPr>
        <p:spPr>
          <a:xfrm>
            <a:off x="1671262" y="670699"/>
            <a:ext cx="2914279" cy="36625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656782">
              <a:lnSpc>
                <a:spcPct val="85000"/>
              </a:lnSpc>
              <a:spcAft>
                <a:spcPts val="500"/>
              </a:spcAft>
              <a:defRPr/>
            </a:pPr>
            <a:r>
              <a:rPr lang="ru-RU" sz="2800" b="1" spc="-150" dirty="0">
                <a:solidFill>
                  <a:schemeClr val="accent2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ЮЛ и ИП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7810C24-D101-F418-6096-7F625647A8FD}"/>
              </a:ext>
            </a:extLst>
          </p:cNvPr>
          <p:cNvSpPr txBox="1"/>
          <p:nvPr/>
        </p:nvSpPr>
        <p:spPr>
          <a:xfrm>
            <a:off x="1636816" y="3204552"/>
            <a:ext cx="1882310" cy="261610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defTabSz="656782">
              <a:lnSpc>
                <a:spcPct val="85000"/>
              </a:lnSpc>
              <a:defRPr/>
            </a:pPr>
            <a:r>
              <a:rPr lang="ru-RU" sz="1000" cap="all" dirty="0">
                <a:solidFill>
                  <a:schemeClr val="accent2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СВЕДЕНИЯ при создании</a:t>
            </a:r>
            <a:r>
              <a:rPr lang="en-US" sz="1000" cap="all" dirty="0">
                <a:solidFill>
                  <a:schemeClr val="accent2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</a:t>
            </a:r>
            <a:r>
              <a:rPr lang="ru-RU" sz="1000" cap="all" dirty="0">
                <a:solidFill>
                  <a:schemeClr val="accent2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/>
            </a:r>
            <a:br>
              <a:rPr lang="ru-RU" sz="1000" cap="all" dirty="0">
                <a:solidFill>
                  <a:schemeClr val="accent2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000" cap="all" dirty="0">
                <a:solidFill>
                  <a:schemeClr val="accent2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или инициативно</a:t>
            </a:r>
            <a:endParaRPr lang="ru-RU" sz="900" cap="all" dirty="0">
              <a:solidFill>
                <a:schemeClr val="accent2"/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47C2835-90CC-28C5-F91D-5D5054B75AAC}"/>
              </a:ext>
            </a:extLst>
          </p:cNvPr>
          <p:cNvSpPr txBox="1"/>
          <p:nvPr/>
        </p:nvSpPr>
        <p:spPr>
          <a:xfrm>
            <a:off x="1636816" y="4155580"/>
            <a:ext cx="2350225" cy="12413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656782">
              <a:lnSpc>
                <a:spcPct val="85000"/>
              </a:lnSpc>
              <a:spcAft>
                <a:spcPts val="500"/>
              </a:spcAft>
              <a:defRPr/>
            </a:pP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Основной и дополнительные виды экономической деятельности — определяются хозяйствующими субъектами самостоятельно.</a:t>
            </a:r>
          </a:p>
          <a:p>
            <a:pPr defTabSz="656782">
              <a:lnSpc>
                <a:spcPct val="85000"/>
              </a:lnSpc>
              <a:spcAft>
                <a:spcPts val="500"/>
              </a:spcAft>
              <a:defRPr/>
            </a:pP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Вносятся в ЕГРЮЛ и ЕГРИП </a:t>
            </a:r>
            <a:b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 основании документов, представленных при государственной регистрации </a:t>
            </a:r>
            <a:b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ЮЛ и ИП.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B5197B5E-0240-CD90-3D1B-E5B6765432C3}"/>
              </a:ext>
            </a:extLst>
          </p:cNvPr>
          <p:cNvSpPr txBox="1"/>
          <p:nvPr/>
        </p:nvSpPr>
        <p:spPr>
          <a:xfrm>
            <a:off x="1689618" y="1559123"/>
            <a:ext cx="1379757" cy="392415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defTabSz="656782">
              <a:lnSpc>
                <a:spcPct val="85000"/>
              </a:lnSpc>
              <a:defRPr/>
            </a:pPr>
            <a:r>
              <a:rPr lang="ru-RU" sz="1000" cap="all" dirty="0">
                <a:solidFill>
                  <a:schemeClr val="accent2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Первичные </a:t>
            </a:r>
            <a:br>
              <a:rPr lang="ru-RU" sz="1000" cap="all" dirty="0">
                <a:solidFill>
                  <a:schemeClr val="accent2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000" cap="all" dirty="0">
                <a:solidFill>
                  <a:schemeClr val="accent2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статистические </a:t>
            </a:r>
            <a:br>
              <a:rPr lang="ru-RU" sz="1000" cap="all" dirty="0">
                <a:solidFill>
                  <a:schemeClr val="accent2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000" cap="all" dirty="0">
                <a:solidFill>
                  <a:schemeClr val="accent2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данные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1A4D23E6-323E-4668-A7A6-DAC215161EAF}"/>
              </a:ext>
            </a:extLst>
          </p:cNvPr>
          <p:cNvSpPr txBox="1"/>
          <p:nvPr/>
        </p:nvSpPr>
        <p:spPr>
          <a:xfrm>
            <a:off x="4281805" y="2185161"/>
            <a:ext cx="926044" cy="15696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 defTabSz="656782">
              <a:lnSpc>
                <a:spcPct val="85000"/>
              </a:lnSpc>
              <a:spcAft>
                <a:spcPts val="500"/>
              </a:spcAft>
              <a:defRPr/>
            </a:pP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РОССТАТ</a:t>
            </a:r>
            <a:endParaRPr lang="ru-RU" sz="11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314C5550-2542-6DB3-15DA-E92E63975D5B}"/>
              </a:ext>
            </a:extLst>
          </p:cNvPr>
          <p:cNvSpPr txBox="1"/>
          <p:nvPr/>
        </p:nvSpPr>
        <p:spPr>
          <a:xfrm>
            <a:off x="6164011" y="1121752"/>
            <a:ext cx="2290613" cy="117724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656782">
              <a:lnSpc>
                <a:spcPct val="85000"/>
              </a:lnSpc>
              <a:spcAft>
                <a:spcPts val="500"/>
              </a:spcAft>
              <a:defRPr/>
            </a:pP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Основной и дополнительные виды экономической деятельности </a:t>
            </a:r>
            <a:b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 указанием их процентных долей определяются Росстатом на основе первичных статистических данных, представленных хозяйствующими субъектами в Росстат не позднее </a:t>
            </a:r>
            <a:b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1 апреля года, следующего за отчетным годом.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69FAFAE8-3D59-8FA6-A9C2-056A272D515E}"/>
              </a:ext>
            </a:extLst>
          </p:cNvPr>
          <p:cNvSpPr txBox="1"/>
          <p:nvPr/>
        </p:nvSpPr>
        <p:spPr>
          <a:xfrm>
            <a:off x="8893660" y="750595"/>
            <a:ext cx="1899743" cy="41914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656782">
              <a:lnSpc>
                <a:spcPct val="85000"/>
              </a:lnSpc>
              <a:spcAft>
                <a:spcPts val="500"/>
              </a:spcAft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Коды по ОКВЭД </a:t>
            </a:r>
            <a:b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выписках </a:t>
            </a:r>
            <a:b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из ЕГРЮЛ и ЕГРИП</a:t>
            </a:r>
          </a:p>
          <a:p>
            <a:pPr defTabSz="656782">
              <a:lnSpc>
                <a:spcPct val="85000"/>
              </a:lnSpc>
              <a:spcAft>
                <a:spcPts val="1200"/>
              </a:spcAft>
              <a:buClr>
                <a:schemeClr val="accent2"/>
              </a:buClr>
              <a:defRPr/>
            </a:pP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 сентября 2025 года отражаются коды по ОКВЭД </a:t>
            </a:r>
            <a:r>
              <a:rPr lang="ru-RU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заявительного типа</a:t>
            </a:r>
          </a:p>
          <a:p>
            <a:pPr>
              <a:spcAft>
                <a:spcPts val="300"/>
              </a:spcAft>
            </a:pP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            С 2026 года отражаются коды по ОКВЭД </a:t>
            </a:r>
            <a:r>
              <a:rPr lang="ru-RU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заявительного типа, </a:t>
            </a: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а также коды по ОКВЭД </a:t>
            </a:r>
            <a:r>
              <a:rPr lang="ru-RU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отчетного типа </a:t>
            </a: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(по мере поступления сведений от Росстата) начиная с:</a:t>
            </a:r>
          </a:p>
          <a:p>
            <a:pPr marL="108000" lvl="0" indent="-1080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2026 г. </a:t>
            </a: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 ЮЛ и ИП, которые ежегодно подают данные в Росстат;</a:t>
            </a:r>
          </a:p>
          <a:p>
            <a:pPr marL="108000" lvl="0" indent="-1080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2027 г. </a:t>
            </a: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 ЮЛ, которые ранее не подавали ежегодно данные </a:t>
            </a:r>
            <a:b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Росстат;</a:t>
            </a:r>
          </a:p>
          <a:p>
            <a:pPr marL="108000" indent="-1080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2028 г. </a:t>
            </a: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 ИП, которые ранее не подавали ежегодно данные </a:t>
            </a:r>
            <a:b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Росстат.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85D049CA-4367-3E9E-8286-16296D4280C5}"/>
              </a:ext>
            </a:extLst>
          </p:cNvPr>
          <p:cNvSpPr txBox="1"/>
          <p:nvPr/>
        </p:nvSpPr>
        <p:spPr>
          <a:xfrm>
            <a:off x="1589341" y="3609716"/>
            <a:ext cx="2119060" cy="430198"/>
          </a:xfrm>
          <a:prstGeom prst="roundRect">
            <a:avLst>
              <a:gd name="adj" fmla="val 28954"/>
            </a:avLst>
          </a:prstGeom>
          <a:solidFill>
            <a:schemeClr val="accent2"/>
          </a:solidFill>
        </p:spPr>
        <p:txBody>
          <a:bodyPr wrap="square" lIns="72000" tIns="36000" rIns="72000" bIns="36000" anchor="ctr" anchorCtr="0">
            <a:spAutoFit/>
          </a:bodyPr>
          <a:lstStyle/>
          <a:p>
            <a:pPr algn="ctr" defTabSz="656782">
              <a:lnSpc>
                <a:spcPct val="85000"/>
              </a:lnSpc>
              <a:defRPr/>
            </a:pPr>
            <a:r>
              <a:rPr lang="ru-RU" sz="1100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Коды по ОКВЭД заявительного типа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068F6264-CD4F-163F-416B-2A5F98030E26}"/>
              </a:ext>
            </a:extLst>
          </p:cNvPr>
          <p:cNvSpPr txBox="1"/>
          <p:nvPr/>
        </p:nvSpPr>
        <p:spPr>
          <a:xfrm>
            <a:off x="1683962" y="1036109"/>
            <a:ext cx="3584540" cy="1046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656782">
              <a:lnSpc>
                <a:spcPct val="85000"/>
              </a:lnSpc>
              <a:spcAft>
                <a:spcPts val="300"/>
              </a:spcAft>
              <a:buClr>
                <a:schemeClr val="bg1"/>
              </a:buClr>
              <a:defRPr/>
            </a:pPr>
            <a:r>
              <a:rPr lang="ru-RU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Юридические лица и индивидуальные предприниматели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xmlns="" id="{77E7DA63-DFB9-9CE2-5337-5E3AC4277D8A}"/>
              </a:ext>
            </a:extLst>
          </p:cNvPr>
          <p:cNvCxnSpPr>
            <a:cxnSpLocks/>
          </p:cNvCxnSpPr>
          <p:nvPr/>
        </p:nvCxnSpPr>
        <p:spPr>
          <a:xfrm>
            <a:off x="3617600" y="3312021"/>
            <a:ext cx="670996" cy="0"/>
          </a:xfrm>
          <a:prstGeom prst="straightConnector1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  <a:headEnd type="oval" w="sm" len="sm"/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5" name="Freeform: Shape 24">
            <a:extLst>
              <a:ext uri="{FF2B5EF4-FFF2-40B4-BE49-F238E27FC236}">
                <a16:creationId xmlns:a16="http://schemas.microsoft.com/office/drawing/2014/main" xmlns="" id="{0966DDF3-F47C-7E95-690A-0B3D4D05E315}"/>
              </a:ext>
            </a:extLst>
          </p:cNvPr>
          <p:cNvSpPr/>
          <p:nvPr/>
        </p:nvSpPr>
        <p:spPr>
          <a:xfrm flipV="1">
            <a:off x="1090750" y="1766792"/>
            <a:ext cx="497011" cy="599291"/>
          </a:xfrm>
          <a:custGeom>
            <a:avLst/>
            <a:gdLst>
              <a:gd name="connsiteX0" fmla="*/ 0 w 511969"/>
              <a:gd name="connsiteY0" fmla="*/ 0 h 607219"/>
              <a:gd name="connsiteX1" fmla="*/ 0 w 511969"/>
              <a:gd name="connsiteY1" fmla="*/ 473869 h 607219"/>
              <a:gd name="connsiteX2" fmla="*/ 133350 w 511969"/>
              <a:gd name="connsiteY2" fmla="*/ 607219 h 607219"/>
              <a:gd name="connsiteX3" fmla="*/ 157163 w 511969"/>
              <a:gd name="connsiteY3" fmla="*/ 607219 h 607219"/>
              <a:gd name="connsiteX4" fmla="*/ 511969 w 511969"/>
              <a:gd name="connsiteY4" fmla="*/ 607219 h 607219"/>
              <a:gd name="connsiteX0" fmla="*/ 0 w 511969"/>
              <a:gd name="connsiteY0" fmla="*/ 0 h 607219"/>
              <a:gd name="connsiteX1" fmla="*/ 0 w 511969"/>
              <a:gd name="connsiteY1" fmla="*/ 473869 h 607219"/>
              <a:gd name="connsiteX2" fmla="*/ 133350 w 511969"/>
              <a:gd name="connsiteY2" fmla="*/ 607219 h 607219"/>
              <a:gd name="connsiteX3" fmla="*/ 157163 w 511969"/>
              <a:gd name="connsiteY3" fmla="*/ 607219 h 607219"/>
              <a:gd name="connsiteX4" fmla="*/ 511969 w 511969"/>
              <a:gd name="connsiteY4" fmla="*/ 607219 h 607219"/>
              <a:gd name="connsiteX0" fmla="*/ 0 w 511969"/>
              <a:gd name="connsiteY0" fmla="*/ 0 h 607230"/>
              <a:gd name="connsiteX1" fmla="*/ 0 w 511969"/>
              <a:gd name="connsiteY1" fmla="*/ 473869 h 607230"/>
              <a:gd name="connsiteX2" fmla="*/ 133350 w 511969"/>
              <a:gd name="connsiteY2" fmla="*/ 607219 h 607230"/>
              <a:gd name="connsiteX3" fmla="*/ 157163 w 511969"/>
              <a:gd name="connsiteY3" fmla="*/ 607219 h 607230"/>
              <a:gd name="connsiteX4" fmla="*/ 511969 w 511969"/>
              <a:gd name="connsiteY4" fmla="*/ 607219 h 607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969" h="607230">
                <a:moveTo>
                  <a:pt x="0" y="0"/>
                </a:moveTo>
                <a:lnTo>
                  <a:pt x="0" y="473869"/>
                </a:lnTo>
                <a:cubicBezTo>
                  <a:pt x="1588" y="565944"/>
                  <a:pt x="50800" y="608013"/>
                  <a:pt x="133350" y="607219"/>
                </a:cubicBezTo>
                <a:lnTo>
                  <a:pt x="157163" y="607219"/>
                </a:lnTo>
                <a:lnTo>
                  <a:pt x="511969" y="607219"/>
                </a:lnTo>
              </a:path>
            </a:pathLst>
          </a:custGeom>
          <a:noFill/>
          <a:ln>
            <a:solidFill>
              <a:schemeClr val="tx2">
                <a:lumMod val="40000"/>
                <a:lumOff val="60000"/>
              </a:schemeClr>
            </a:solidFill>
            <a:headEnd type="oval" w="sm" len="sm"/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xmlns="" id="{D300EF19-4BFC-B2A4-7112-C28017527A7D}"/>
              </a:ext>
            </a:extLst>
          </p:cNvPr>
          <p:cNvCxnSpPr>
            <a:cxnSpLocks/>
          </p:cNvCxnSpPr>
          <p:nvPr/>
        </p:nvCxnSpPr>
        <p:spPr>
          <a:xfrm>
            <a:off x="2994660" y="1766792"/>
            <a:ext cx="1293936" cy="0"/>
          </a:xfrm>
          <a:prstGeom prst="straightConnector1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  <a:headEnd type="oval" w="sm" len="sm"/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FCD93C14-6C40-7369-F652-60113CE17704}"/>
              </a:ext>
            </a:extLst>
          </p:cNvPr>
          <p:cNvSpPr txBox="1"/>
          <p:nvPr/>
        </p:nvSpPr>
        <p:spPr>
          <a:xfrm>
            <a:off x="6164011" y="549074"/>
            <a:ext cx="2016380" cy="430198"/>
          </a:xfrm>
          <a:prstGeom prst="roundRect">
            <a:avLst>
              <a:gd name="adj" fmla="val 28954"/>
            </a:avLst>
          </a:prstGeom>
          <a:solidFill>
            <a:schemeClr val="accent2"/>
          </a:solidFill>
        </p:spPr>
        <p:txBody>
          <a:bodyPr wrap="square" lIns="72000" tIns="36000" rIns="72000" bIns="36000" anchor="ctr" anchorCtr="0">
            <a:spAutoFit/>
          </a:bodyPr>
          <a:lstStyle/>
          <a:p>
            <a:pPr algn="ctr" defTabSz="656782">
              <a:lnSpc>
                <a:spcPct val="85000"/>
              </a:lnSpc>
              <a:defRPr/>
            </a:pPr>
            <a:r>
              <a:rPr lang="ru-RU" sz="1100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Коды по ОКВЭД отчетного типа</a:t>
            </a:r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xmlns="" id="{4C206B34-202E-802A-B0D5-1652827B4E85}"/>
              </a:ext>
            </a:extLst>
          </p:cNvPr>
          <p:cNvSpPr/>
          <p:nvPr/>
        </p:nvSpPr>
        <p:spPr>
          <a:xfrm>
            <a:off x="5171183" y="769144"/>
            <a:ext cx="992828" cy="997647"/>
          </a:xfrm>
          <a:custGeom>
            <a:avLst/>
            <a:gdLst>
              <a:gd name="connsiteX0" fmla="*/ 0 w 1089660"/>
              <a:gd name="connsiteY0" fmla="*/ 1036320 h 1036320"/>
              <a:gd name="connsiteX1" fmla="*/ 647700 w 1089660"/>
              <a:gd name="connsiteY1" fmla="*/ 1036320 h 1036320"/>
              <a:gd name="connsiteX2" fmla="*/ 800100 w 1089660"/>
              <a:gd name="connsiteY2" fmla="*/ 883920 h 1036320"/>
              <a:gd name="connsiteX3" fmla="*/ 800100 w 1089660"/>
              <a:gd name="connsiteY3" fmla="*/ 114300 h 1036320"/>
              <a:gd name="connsiteX4" fmla="*/ 914400 w 1089660"/>
              <a:gd name="connsiteY4" fmla="*/ 0 h 1036320"/>
              <a:gd name="connsiteX5" fmla="*/ 1089660 w 1089660"/>
              <a:gd name="connsiteY5" fmla="*/ 0 h 1036320"/>
              <a:gd name="connsiteX0" fmla="*/ 0 w 1089660"/>
              <a:gd name="connsiteY0" fmla="*/ 1036320 h 1036320"/>
              <a:gd name="connsiteX1" fmla="*/ 647700 w 1089660"/>
              <a:gd name="connsiteY1" fmla="*/ 1036320 h 1036320"/>
              <a:gd name="connsiteX2" fmla="*/ 800100 w 1089660"/>
              <a:gd name="connsiteY2" fmla="*/ 883920 h 1036320"/>
              <a:gd name="connsiteX3" fmla="*/ 800100 w 1089660"/>
              <a:gd name="connsiteY3" fmla="*/ 159819 h 1036320"/>
              <a:gd name="connsiteX4" fmla="*/ 914400 w 1089660"/>
              <a:gd name="connsiteY4" fmla="*/ 0 h 1036320"/>
              <a:gd name="connsiteX5" fmla="*/ 1089660 w 1089660"/>
              <a:gd name="connsiteY5" fmla="*/ 0 h 1036320"/>
              <a:gd name="connsiteX0" fmla="*/ 0 w 1089660"/>
              <a:gd name="connsiteY0" fmla="*/ 1036320 h 1036320"/>
              <a:gd name="connsiteX1" fmla="*/ 647700 w 1089660"/>
              <a:gd name="connsiteY1" fmla="*/ 1036320 h 1036320"/>
              <a:gd name="connsiteX2" fmla="*/ 800100 w 1089660"/>
              <a:gd name="connsiteY2" fmla="*/ 883920 h 1036320"/>
              <a:gd name="connsiteX3" fmla="*/ 800100 w 1089660"/>
              <a:gd name="connsiteY3" fmla="*/ 159819 h 1036320"/>
              <a:gd name="connsiteX4" fmla="*/ 914400 w 1089660"/>
              <a:gd name="connsiteY4" fmla="*/ 0 h 1036320"/>
              <a:gd name="connsiteX5" fmla="*/ 1089660 w 1089660"/>
              <a:gd name="connsiteY5" fmla="*/ 0 h 1036320"/>
              <a:gd name="connsiteX0" fmla="*/ 0 w 1089660"/>
              <a:gd name="connsiteY0" fmla="*/ 1036320 h 1036320"/>
              <a:gd name="connsiteX1" fmla="*/ 647700 w 1089660"/>
              <a:gd name="connsiteY1" fmla="*/ 1036320 h 1036320"/>
              <a:gd name="connsiteX2" fmla="*/ 800100 w 1089660"/>
              <a:gd name="connsiteY2" fmla="*/ 883920 h 1036320"/>
              <a:gd name="connsiteX3" fmla="*/ 800100 w 1089660"/>
              <a:gd name="connsiteY3" fmla="*/ 159819 h 1036320"/>
              <a:gd name="connsiteX4" fmla="*/ 914400 w 1089660"/>
              <a:gd name="connsiteY4" fmla="*/ 0 h 1036320"/>
              <a:gd name="connsiteX5" fmla="*/ 1089660 w 1089660"/>
              <a:gd name="connsiteY5" fmla="*/ 0 h 1036320"/>
              <a:gd name="connsiteX0" fmla="*/ 0 w 1089660"/>
              <a:gd name="connsiteY0" fmla="*/ 1036320 h 1036320"/>
              <a:gd name="connsiteX1" fmla="*/ 647700 w 1089660"/>
              <a:gd name="connsiteY1" fmla="*/ 1036320 h 1036320"/>
              <a:gd name="connsiteX2" fmla="*/ 800100 w 1089660"/>
              <a:gd name="connsiteY2" fmla="*/ 883920 h 1036320"/>
              <a:gd name="connsiteX3" fmla="*/ 800100 w 1089660"/>
              <a:gd name="connsiteY3" fmla="*/ 159819 h 1036320"/>
              <a:gd name="connsiteX4" fmla="*/ 914400 w 1089660"/>
              <a:gd name="connsiteY4" fmla="*/ 0 h 1036320"/>
              <a:gd name="connsiteX5" fmla="*/ 1089660 w 1089660"/>
              <a:gd name="connsiteY5" fmla="*/ 0 h 1036320"/>
              <a:gd name="connsiteX0" fmla="*/ 0 w 1089660"/>
              <a:gd name="connsiteY0" fmla="*/ 1036320 h 1036320"/>
              <a:gd name="connsiteX1" fmla="*/ 647700 w 1089660"/>
              <a:gd name="connsiteY1" fmla="*/ 1036320 h 1036320"/>
              <a:gd name="connsiteX2" fmla="*/ 800100 w 1089660"/>
              <a:gd name="connsiteY2" fmla="*/ 883920 h 1036320"/>
              <a:gd name="connsiteX3" fmla="*/ 800100 w 1089660"/>
              <a:gd name="connsiteY3" fmla="*/ 159819 h 1036320"/>
              <a:gd name="connsiteX4" fmla="*/ 914400 w 1089660"/>
              <a:gd name="connsiteY4" fmla="*/ 0 h 1036320"/>
              <a:gd name="connsiteX5" fmla="*/ 1089660 w 1089660"/>
              <a:gd name="connsiteY5" fmla="*/ 0 h 1036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9660" h="1036320">
                <a:moveTo>
                  <a:pt x="0" y="1036320"/>
                </a:moveTo>
                <a:lnTo>
                  <a:pt x="647700" y="1036320"/>
                </a:lnTo>
                <a:cubicBezTo>
                  <a:pt x="747522" y="1036097"/>
                  <a:pt x="795871" y="1000470"/>
                  <a:pt x="800100" y="883920"/>
                </a:cubicBezTo>
                <a:lnTo>
                  <a:pt x="800100" y="159819"/>
                </a:lnTo>
                <a:cubicBezTo>
                  <a:pt x="801433" y="40795"/>
                  <a:pt x="839535" y="2696"/>
                  <a:pt x="914400" y="0"/>
                </a:cubicBezTo>
                <a:lnTo>
                  <a:pt x="1089660" y="0"/>
                </a:lnTo>
              </a:path>
            </a:pathLst>
          </a:custGeom>
          <a:noFill/>
          <a:ln>
            <a:solidFill>
              <a:schemeClr val="tx2">
                <a:lumMod val="40000"/>
                <a:lumOff val="60000"/>
              </a:schemeClr>
            </a:solidFill>
            <a:headEnd type="oval" w="sm" len="sm"/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xmlns="" id="{7FAB3428-2BE7-3E44-CC0E-9A43AE529876}"/>
              </a:ext>
            </a:extLst>
          </p:cNvPr>
          <p:cNvCxnSpPr>
            <a:cxnSpLocks/>
          </p:cNvCxnSpPr>
          <p:nvPr/>
        </p:nvCxnSpPr>
        <p:spPr>
          <a:xfrm>
            <a:off x="7309317" y="2855242"/>
            <a:ext cx="0" cy="176220"/>
          </a:xfrm>
          <a:prstGeom prst="straightConnector1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  <a:headEnd type="oval" w="sm" len="sm"/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56" name="Прямоугольник: скругленные углы 89">
            <a:extLst>
              <a:ext uri="{FF2B5EF4-FFF2-40B4-BE49-F238E27FC236}">
                <a16:creationId xmlns:a16="http://schemas.microsoft.com/office/drawing/2014/main" xmlns="" id="{E6EF7A4E-037F-1AA7-BCED-8037F3779FCA}"/>
              </a:ext>
            </a:extLst>
          </p:cNvPr>
          <p:cNvSpPr/>
          <p:nvPr/>
        </p:nvSpPr>
        <p:spPr>
          <a:xfrm>
            <a:off x="8051651" y="457679"/>
            <a:ext cx="402972" cy="182790"/>
          </a:xfrm>
          <a:prstGeom prst="roundRect">
            <a:avLst>
              <a:gd name="adj" fmla="val 25681"/>
            </a:avLst>
          </a:prstGeom>
          <a:solidFill>
            <a:srgbClr val="00B050"/>
          </a:solidFill>
          <a:ln>
            <a:solidFill>
              <a:schemeClr val="bg1"/>
            </a:solidFill>
            <a:headEnd type="oval" w="sm" len="sm"/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600" b="1" dirty="0"/>
              <a:t>НОВОЕ</a:t>
            </a:r>
          </a:p>
        </p:txBody>
      </p:sp>
      <p:sp>
        <p:nvSpPr>
          <p:cNvPr id="57" name="Прямоугольник: скругленные углы 89">
            <a:extLst>
              <a:ext uri="{FF2B5EF4-FFF2-40B4-BE49-F238E27FC236}">
                <a16:creationId xmlns:a16="http://schemas.microsoft.com/office/drawing/2014/main" xmlns="" id="{8C70534B-0652-AEBA-C624-7ABA424FA0B6}"/>
              </a:ext>
            </a:extLst>
          </p:cNvPr>
          <p:cNvSpPr/>
          <p:nvPr/>
        </p:nvSpPr>
        <p:spPr>
          <a:xfrm>
            <a:off x="8869632" y="1884461"/>
            <a:ext cx="402972" cy="182790"/>
          </a:xfrm>
          <a:prstGeom prst="roundRect">
            <a:avLst>
              <a:gd name="adj" fmla="val 25681"/>
            </a:avLst>
          </a:prstGeom>
          <a:solidFill>
            <a:srgbClr val="00B050"/>
          </a:solidFill>
          <a:ln>
            <a:noFill/>
            <a:headEnd type="oval" w="sm" len="sm"/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600" b="1" dirty="0"/>
              <a:t>НОВОЕ</a:t>
            </a:r>
            <a:endParaRPr lang="ru-RU" sz="800" b="1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49EF9A9F-D378-D2BD-CB05-072822C43FA5}"/>
              </a:ext>
            </a:extLst>
          </p:cNvPr>
          <p:cNvSpPr txBox="1"/>
          <p:nvPr/>
        </p:nvSpPr>
        <p:spPr>
          <a:xfrm>
            <a:off x="6164011" y="2407696"/>
            <a:ext cx="2290612" cy="352898"/>
          </a:xfrm>
          <a:prstGeom prst="roundRect">
            <a:avLst>
              <a:gd name="adj" fmla="val 34985"/>
            </a:avLst>
          </a:prstGeom>
          <a:noFill/>
          <a:ln w="22225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lIns="72000" tIns="36000" rIns="72000" bIns="36000" anchor="ctr" anchorCtr="0">
            <a:spAutoFit/>
          </a:bodyPr>
          <a:lstStyle>
            <a:defPPr>
              <a:defRPr lang="en-US"/>
            </a:defPPr>
            <a:lvl1pPr algn="ctr" defTabSz="656782">
              <a:lnSpc>
                <a:spcPct val="85000"/>
              </a:lnSpc>
              <a:defRPr sz="110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defRPr>
            </a:lvl1pPr>
          </a:lstStyle>
          <a:p>
            <a:r>
              <a:rPr lang="ru-RU" sz="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Коды вносятся в ЕГРЮЛ и ЕГРИП </a:t>
            </a:r>
            <a:br>
              <a:rPr lang="ru-RU" sz="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на основании сведений из Росстата</a:t>
            </a:r>
          </a:p>
        </p:txBody>
      </p:sp>
      <p:pic>
        <p:nvPicPr>
          <p:cNvPr id="60" name="Picture 4">
            <a:extLst>
              <a:ext uri="{FF2B5EF4-FFF2-40B4-BE49-F238E27FC236}">
                <a16:creationId xmlns:a16="http://schemas.microsoft.com/office/drawing/2014/main" xmlns="" id="{069408D3-2402-3AB0-626B-F30D704274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29" y="474262"/>
            <a:ext cx="964930" cy="964930"/>
          </a:xfrm>
          <a:prstGeom prst="roundRect">
            <a:avLst>
              <a:gd name="adj" fmla="val 13803"/>
            </a:avLst>
          </a:prstGeom>
          <a:ln w="533" cap="flat">
            <a:noFill/>
            <a:prstDash val="solid"/>
            <a:miter/>
          </a:ln>
        </p:spPr>
      </p:pic>
      <p:cxnSp>
        <p:nvCxnSpPr>
          <p:cNvPr id="62" name="Straight Arrow Connector 87">
            <a:extLst>
              <a:ext uri="{FF2B5EF4-FFF2-40B4-BE49-F238E27FC236}">
                <a16:creationId xmlns:a16="http://schemas.microsoft.com/office/drawing/2014/main" xmlns="" id="{77C5DA17-85BE-80E2-62C4-49B522E07B77}"/>
              </a:ext>
            </a:extLst>
          </p:cNvPr>
          <p:cNvCxnSpPr>
            <a:cxnSpLocks/>
          </p:cNvCxnSpPr>
          <p:nvPr/>
        </p:nvCxnSpPr>
        <p:spPr>
          <a:xfrm>
            <a:off x="5171183" y="3312021"/>
            <a:ext cx="790705" cy="0"/>
          </a:xfrm>
          <a:prstGeom prst="straightConnector1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  <a:headEnd type="oval" w="sm" len="sm"/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xmlns="" id="{92A6EE04-E447-C550-6EB7-3AEB59608395}"/>
              </a:ext>
            </a:extLst>
          </p:cNvPr>
          <p:cNvSpPr txBox="1"/>
          <p:nvPr/>
        </p:nvSpPr>
        <p:spPr>
          <a:xfrm>
            <a:off x="4108606" y="3759160"/>
            <a:ext cx="1205817" cy="3139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 defTabSz="656782">
              <a:lnSpc>
                <a:spcPct val="85000"/>
              </a:lnSpc>
              <a:spcAft>
                <a:spcPts val="500"/>
              </a:spcAft>
              <a:defRPr/>
            </a:pP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ФНС </a:t>
            </a:r>
            <a:b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РОССИИ</a:t>
            </a: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xmlns="" id="{E708B298-1B0A-19FF-2089-7749EF72C65B}"/>
              </a:ext>
            </a:extLst>
          </p:cNvPr>
          <p:cNvCxnSpPr>
            <a:cxnSpLocks/>
          </p:cNvCxnSpPr>
          <p:nvPr/>
        </p:nvCxnSpPr>
        <p:spPr>
          <a:xfrm>
            <a:off x="1090290" y="3312021"/>
            <a:ext cx="497471" cy="0"/>
          </a:xfrm>
          <a:prstGeom prst="straightConnector1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  <a:headEnd type="oval" w="sm" len="sm"/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69" name="Group 68">
            <a:extLst>
              <a:ext uri="{FF2B5EF4-FFF2-40B4-BE49-F238E27FC236}">
                <a16:creationId xmlns:a16="http://schemas.microsoft.com/office/drawing/2014/main" xmlns="" id="{63DD4F8C-A2F7-E341-95FC-F7B699364B67}"/>
              </a:ext>
            </a:extLst>
          </p:cNvPr>
          <p:cNvGrpSpPr/>
          <p:nvPr/>
        </p:nvGrpSpPr>
        <p:grpSpPr>
          <a:xfrm>
            <a:off x="329726" y="1956139"/>
            <a:ext cx="909560" cy="1555699"/>
            <a:chOff x="401106" y="1791444"/>
            <a:chExt cx="916252" cy="1567145"/>
          </a:xfrm>
          <a:solidFill>
            <a:srgbClr val="99CCFF"/>
          </a:solidFill>
        </p:grpSpPr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xmlns="" id="{5E3B20AD-F787-5A5E-5B81-C1FD70D1218D}"/>
                </a:ext>
              </a:extLst>
            </p:cNvPr>
            <p:cNvSpPr/>
            <p:nvPr/>
          </p:nvSpPr>
          <p:spPr>
            <a:xfrm>
              <a:off x="401106" y="1791444"/>
              <a:ext cx="766160" cy="1567145"/>
            </a:xfrm>
            <a:custGeom>
              <a:avLst/>
              <a:gdLst>
                <a:gd name="connsiteX0" fmla="*/ 383080 w 766160"/>
                <a:gd name="connsiteY0" fmla="*/ 313429 h 1567145"/>
                <a:gd name="connsiteX1" fmla="*/ 498004 w 766160"/>
                <a:gd name="connsiteY1" fmla="*/ 327359 h 1567145"/>
                <a:gd name="connsiteX2" fmla="*/ 644271 w 766160"/>
                <a:gd name="connsiteY2" fmla="*/ 403975 h 1567145"/>
                <a:gd name="connsiteX3" fmla="*/ 665166 w 766160"/>
                <a:gd name="connsiteY3" fmla="*/ 442283 h 1567145"/>
                <a:gd name="connsiteX4" fmla="*/ 762677 w 766160"/>
                <a:gd name="connsiteY4" fmla="*/ 856706 h 1567145"/>
                <a:gd name="connsiteX5" fmla="*/ 766160 w 766160"/>
                <a:gd name="connsiteY5" fmla="*/ 874119 h 1567145"/>
                <a:gd name="connsiteX6" fmla="*/ 696509 w 766160"/>
                <a:gd name="connsiteY6" fmla="*/ 943769 h 1567145"/>
                <a:gd name="connsiteX7" fmla="*/ 630340 w 766160"/>
                <a:gd name="connsiteY7" fmla="*/ 891531 h 1567145"/>
                <a:gd name="connsiteX8" fmla="*/ 557207 w 766160"/>
                <a:gd name="connsiteY8" fmla="*/ 588550 h 1567145"/>
                <a:gd name="connsiteX9" fmla="*/ 557207 w 766160"/>
                <a:gd name="connsiteY9" fmla="*/ 1567145 h 1567145"/>
                <a:gd name="connsiteX10" fmla="*/ 417905 w 766160"/>
                <a:gd name="connsiteY10" fmla="*/ 1567145 h 1567145"/>
                <a:gd name="connsiteX11" fmla="*/ 417905 w 766160"/>
                <a:gd name="connsiteY11" fmla="*/ 940287 h 1567145"/>
                <a:gd name="connsiteX12" fmla="*/ 348254 w 766160"/>
                <a:gd name="connsiteY12" fmla="*/ 940287 h 1567145"/>
                <a:gd name="connsiteX13" fmla="*/ 348254 w 766160"/>
                <a:gd name="connsiteY13" fmla="*/ 1567145 h 1567145"/>
                <a:gd name="connsiteX14" fmla="*/ 208953 w 766160"/>
                <a:gd name="connsiteY14" fmla="*/ 1567145 h 1567145"/>
                <a:gd name="connsiteX15" fmla="*/ 208953 w 766160"/>
                <a:gd name="connsiteY15" fmla="*/ 592033 h 1567145"/>
                <a:gd name="connsiteX16" fmla="*/ 135819 w 766160"/>
                <a:gd name="connsiteY16" fmla="*/ 895014 h 1567145"/>
                <a:gd name="connsiteX17" fmla="*/ 69651 w 766160"/>
                <a:gd name="connsiteY17" fmla="*/ 947252 h 1567145"/>
                <a:gd name="connsiteX18" fmla="*/ 0 w 766160"/>
                <a:gd name="connsiteY18" fmla="*/ 877601 h 1567145"/>
                <a:gd name="connsiteX19" fmla="*/ 3483 w 766160"/>
                <a:gd name="connsiteY19" fmla="*/ 860188 h 1567145"/>
                <a:gd name="connsiteX20" fmla="*/ 100994 w 766160"/>
                <a:gd name="connsiteY20" fmla="*/ 445766 h 1567145"/>
                <a:gd name="connsiteX21" fmla="*/ 121889 w 766160"/>
                <a:gd name="connsiteY21" fmla="*/ 407458 h 1567145"/>
                <a:gd name="connsiteX22" fmla="*/ 268156 w 766160"/>
                <a:gd name="connsiteY22" fmla="*/ 330842 h 1567145"/>
                <a:gd name="connsiteX23" fmla="*/ 383080 w 766160"/>
                <a:gd name="connsiteY23" fmla="*/ 313429 h 1567145"/>
                <a:gd name="connsiteX24" fmla="*/ 383080 w 766160"/>
                <a:gd name="connsiteY24" fmla="*/ 0 h 1567145"/>
                <a:gd name="connsiteX25" fmla="*/ 522382 w 766160"/>
                <a:gd name="connsiteY25" fmla="*/ 139302 h 1567145"/>
                <a:gd name="connsiteX26" fmla="*/ 383080 w 766160"/>
                <a:gd name="connsiteY26" fmla="*/ 278604 h 1567145"/>
                <a:gd name="connsiteX27" fmla="*/ 243778 w 766160"/>
                <a:gd name="connsiteY27" fmla="*/ 139302 h 1567145"/>
                <a:gd name="connsiteX28" fmla="*/ 383080 w 766160"/>
                <a:gd name="connsiteY28" fmla="*/ 0 h 1567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66160" h="1567145">
                  <a:moveTo>
                    <a:pt x="383080" y="313429"/>
                  </a:moveTo>
                  <a:cubicBezTo>
                    <a:pt x="421388" y="313429"/>
                    <a:pt x="459696" y="320394"/>
                    <a:pt x="498004" y="327359"/>
                  </a:cubicBezTo>
                  <a:cubicBezTo>
                    <a:pt x="553724" y="344772"/>
                    <a:pt x="602480" y="369150"/>
                    <a:pt x="644271" y="403975"/>
                  </a:cubicBezTo>
                  <a:cubicBezTo>
                    <a:pt x="654718" y="414423"/>
                    <a:pt x="661683" y="428353"/>
                    <a:pt x="665166" y="442283"/>
                  </a:cubicBezTo>
                  <a:lnTo>
                    <a:pt x="762677" y="856706"/>
                  </a:lnTo>
                  <a:cubicBezTo>
                    <a:pt x="762677" y="860188"/>
                    <a:pt x="766160" y="867153"/>
                    <a:pt x="766160" y="874119"/>
                  </a:cubicBezTo>
                  <a:cubicBezTo>
                    <a:pt x="766160" y="912427"/>
                    <a:pt x="734817" y="943769"/>
                    <a:pt x="696509" y="943769"/>
                  </a:cubicBezTo>
                  <a:cubicBezTo>
                    <a:pt x="665166" y="943769"/>
                    <a:pt x="637306" y="919392"/>
                    <a:pt x="630340" y="891531"/>
                  </a:cubicBezTo>
                  <a:lnTo>
                    <a:pt x="557207" y="588550"/>
                  </a:lnTo>
                  <a:lnTo>
                    <a:pt x="557207" y="1567145"/>
                  </a:lnTo>
                  <a:lnTo>
                    <a:pt x="417905" y="1567145"/>
                  </a:lnTo>
                  <a:lnTo>
                    <a:pt x="417905" y="940287"/>
                  </a:lnTo>
                  <a:lnTo>
                    <a:pt x="348254" y="940287"/>
                  </a:lnTo>
                  <a:lnTo>
                    <a:pt x="348254" y="1567145"/>
                  </a:lnTo>
                  <a:lnTo>
                    <a:pt x="208953" y="1567145"/>
                  </a:lnTo>
                  <a:lnTo>
                    <a:pt x="208953" y="592033"/>
                  </a:lnTo>
                  <a:lnTo>
                    <a:pt x="135819" y="895014"/>
                  </a:lnTo>
                  <a:cubicBezTo>
                    <a:pt x="128854" y="922874"/>
                    <a:pt x="100994" y="947252"/>
                    <a:pt x="69651" y="947252"/>
                  </a:cubicBezTo>
                  <a:cubicBezTo>
                    <a:pt x="31343" y="947252"/>
                    <a:pt x="0" y="915909"/>
                    <a:pt x="0" y="877601"/>
                  </a:cubicBezTo>
                  <a:cubicBezTo>
                    <a:pt x="0" y="870636"/>
                    <a:pt x="3483" y="863671"/>
                    <a:pt x="3483" y="860188"/>
                  </a:cubicBezTo>
                  <a:lnTo>
                    <a:pt x="100994" y="445766"/>
                  </a:lnTo>
                  <a:cubicBezTo>
                    <a:pt x="104476" y="431835"/>
                    <a:pt x="111441" y="417905"/>
                    <a:pt x="121889" y="407458"/>
                  </a:cubicBezTo>
                  <a:cubicBezTo>
                    <a:pt x="163680" y="372632"/>
                    <a:pt x="212435" y="344772"/>
                    <a:pt x="268156" y="330842"/>
                  </a:cubicBezTo>
                  <a:cubicBezTo>
                    <a:pt x="306464" y="320394"/>
                    <a:pt x="344772" y="313429"/>
                    <a:pt x="383080" y="313429"/>
                  </a:cubicBezTo>
                  <a:close/>
                  <a:moveTo>
                    <a:pt x="383080" y="0"/>
                  </a:moveTo>
                  <a:cubicBezTo>
                    <a:pt x="460014" y="0"/>
                    <a:pt x="522382" y="62368"/>
                    <a:pt x="522382" y="139302"/>
                  </a:cubicBezTo>
                  <a:cubicBezTo>
                    <a:pt x="522382" y="216236"/>
                    <a:pt x="460014" y="278604"/>
                    <a:pt x="383080" y="278604"/>
                  </a:cubicBezTo>
                  <a:cubicBezTo>
                    <a:pt x="306146" y="278604"/>
                    <a:pt x="243778" y="216236"/>
                    <a:pt x="243778" y="139302"/>
                  </a:cubicBezTo>
                  <a:cubicBezTo>
                    <a:pt x="243778" y="62368"/>
                    <a:pt x="306146" y="0"/>
                    <a:pt x="383080" y="0"/>
                  </a:cubicBezTo>
                  <a:close/>
                </a:path>
              </a:pathLst>
            </a:custGeom>
            <a:solidFill>
              <a:srgbClr val="5494FC"/>
            </a:solidFill>
            <a:ln w="17363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ru-RU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xmlns="" id="{C4ADE284-4308-F518-7544-EE5CF98A0AA2}"/>
                </a:ext>
              </a:extLst>
            </p:cNvPr>
            <p:cNvSpPr/>
            <p:nvPr/>
          </p:nvSpPr>
          <p:spPr>
            <a:xfrm>
              <a:off x="889981" y="2691702"/>
              <a:ext cx="427377" cy="371284"/>
            </a:xfrm>
            <a:custGeom>
              <a:avLst/>
              <a:gdLst>
                <a:gd name="connsiteX0" fmla="*/ 0 w 427377"/>
                <a:gd name="connsiteY0" fmla="*/ 200333 h 371284"/>
                <a:gd name="connsiteX1" fmla="*/ 181635 w 427377"/>
                <a:gd name="connsiteY1" fmla="*/ 200333 h 371284"/>
                <a:gd name="connsiteX2" fmla="*/ 181635 w 427377"/>
                <a:gd name="connsiteY2" fmla="*/ 211017 h 371284"/>
                <a:gd name="connsiteX3" fmla="*/ 203004 w 427377"/>
                <a:gd name="connsiteY3" fmla="*/ 232386 h 371284"/>
                <a:gd name="connsiteX4" fmla="*/ 224373 w 427377"/>
                <a:gd name="connsiteY4" fmla="*/ 232386 h 371284"/>
                <a:gd name="connsiteX5" fmla="*/ 245742 w 427377"/>
                <a:gd name="connsiteY5" fmla="*/ 211017 h 371284"/>
                <a:gd name="connsiteX6" fmla="*/ 245742 w 427377"/>
                <a:gd name="connsiteY6" fmla="*/ 200333 h 371284"/>
                <a:gd name="connsiteX7" fmla="*/ 427377 w 427377"/>
                <a:gd name="connsiteY7" fmla="*/ 200333 h 371284"/>
                <a:gd name="connsiteX8" fmla="*/ 427377 w 427377"/>
                <a:gd name="connsiteY8" fmla="*/ 349915 h 371284"/>
                <a:gd name="connsiteX9" fmla="*/ 406008 w 427377"/>
                <a:gd name="connsiteY9" fmla="*/ 371284 h 371284"/>
                <a:gd name="connsiteX10" fmla="*/ 21369 w 427377"/>
                <a:gd name="connsiteY10" fmla="*/ 371284 h 371284"/>
                <a:gd name="connsiteX11" fmla="*/ 0 w 427377"/>
                <a:gd name="connsiteY11" fmla="*/ 349915 h 371284"/>
                <a:gd name="connsiteX12" fmla="*/ 165608 w 427377"/>
                <a:gd name="connsiteY12" fmla="*/ 32053 h 371284"/>
                <a:gd name="connsiteX13" fmla="*/ 160266 w 427377"/>
                <a:gd name="connsiteY13" fmla="*/ 37395 h 371284"/>
                <a:gd name="connsiteX14" fmla="*/ 160266 w 427377"/>
                <a:gd name="connsiteY14" fmla="*/ 72120 h 371284"/>
                <a:gd name="connsiteX15" fmla="*/ 267110 w 427377"/>
                <a:gd name="connsiteY15" fmla="*/ 72120 h 371284"/>
                <a:gd name="connsiteX16" fmla="*/ 267110 w 427377"/>
                <a:gd name="connsiteY16" fmla="*/ 37395 h 371284"/>
                <a:gd name="connsiteX17" fmla="*/ 261768 w 427377"/>
                <a:gd name="connsiteY17" fmla="*/ 32053 h 371284"/>
                <a:gd name="connsiteX18" fmla="*/ 165608 w 427377"/>
                <a:gd name="connsiteY18" fmla="*/ 0 h 371284"/>
                <a:gd name="connsiteX19" fmla="*/ 261768 w 427377"/>
                <a:gd name="connsiteY19" fmla="*/ 0 h 371284"/>
                <a:gd name="connsiteX20" fmla="*/ 299164 w 427377"/>
                <a:gd name="connsiteY20" fmla="*/ 37395 h 371284"/>
                <a:gd name="connsiteX21" fmla="*/ 299164 w 427377"/>
                <a:gd name="connsiteY21" fmla="*/ 72120 h 371284"/>
                <a:gd name="connsiteX22" fmla="*/ 406008 w 427377"/>
                <a:gd name="connsiteY22" fmla="*/ 72120 h 371284"/>
                <a:gd name="connsiteX23" fmla="*/ 427377 w 427377"/>
                <a:gd name="connsiteY23" fmla="*/ 93489 h 371284"/>
                <a:gd name="connsiteX24" fmla="*/ 427377 w 427377"/>
                <a:gd name="connsiteY24" fmla="*/ 178964 h 371284"/>
                <a:gd name="connsiteX25" fmla="*/ 245742 w 427377"/>
                <a:gd name="connsiteY25" fmla="*/ 178964 h 371284"/>
                <a:gd name="connsiteX26" fmla="*/ 245742 w 427377"/>
                <a:gd name="connsiteY26" fmla="*/ 168280 h 371284"/>
                <a:gd name="connsiteX27" fmla="*/ 181635 w 427377"/>
                <a:gd name="connsiteY27" fmla="*/ 168280 h 371284"/>
                <a:gd name="connsiteX28" fmla="*/ 181635 w 427377"/>
                <a:gd name="connsiteY28" fmla="*/ 178964 h 371284"/>
                <a:gd name="connsiteX29" fmla="*/ 0 w 427377"/>
                <a:gd name="connsiteY29" fmla="*/ 178964 h 371284"/>
                <a:gd name="connsiteX30" fmla="*/ 0 w 427377"/>
                <a:gd name="connsiteY30" fmla="*/ 93489 h 371284"/>
                <a:gd name="connsiteX31" fmla="*/ 21369 w 427377"/>
                <a:gd name="connsiteY31" fmla="*/ 72120 h 371284"/>
                <a:gd name="connsiteX32" fmla="*/ 128213 w 427377"/>
                <a:gd name="connsiteY32" fmla="*/ 72120 h 371284"/>
                <a:gd name="connsiteX33" fmla="*/ 128213 w 427377"/>
                <a:gd name="connsiteY33" fmla="*/ 37395 h 371284"/>
                <a:gd name="connsiteX34" fmla="*/ 165608 w 427377"/>
                <a:gd name="connsiteY34" fmla="*/ 0 h 371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27377" h="371284">
                  <a:moveTo>
                    <a:pt x="0" y="200333"/>
                  </a:moveTo>
                  <a:lnTo>
                    <a:pt x="181635" y="200333"/>
                  </a:lnTo>
                  <a:lnTo>
                    <a:pt x="181635" y="211017"/>
                  </a:lnTo>
                  <a:cubicBezTo>
                    <a:pt x="181635" y="222770"/>
                    <a:pt x="191251" y="232386"/>
                    <a:pt x="203004" y="232386"/>
                  </a:cubicBezTo>
                  <a:lnTo>
                    <a:pt x="224373" y="232386"/>
                  </a:lnTo>
                  <a:cubicBezTo>
                    <a:pt x="236126" y="232386"/>
                    <a:pt x="245742" y="222770"/>
                    <a:pt x="245742" y="211017"/>
                  </a:cubicBezTo>
                  <a:lnTo>
                    <a:pt x="245742" y="200333"/>
                  </a:lnTo>
                  <a:lnTo>
                    <a:pt x="427377" y="200333"/>
                  </a:lnTo>
                  <a:lnTo>
                    <a:pt x="427377" y="349915"/>
                  </a:lnTo>
                  <a:cubicBezTo>
                    <a:pt x="427377" y="361668"/>
                    <a:pt x="417761" y="371284"/>
                    <a:pt x="406008" y="371284"/>
                  </a:cubicBezTo>
                  <a:lnTo>
                    <a:pt x="21369" y="371284"/>
                  </a:lnTo>
                  <a:cubicBezTo>
                    <a:pt x="9616" y="371284"/>
                    <a:pt x="0" y="361668"/>
                    <a:pt x="0" y="349915"/>
                  </a:cubicBezTo>
                  <a:close/>
                  <a:moveTo>
                    <a:pt x="165608" y="32053"/>
                  </a:moveTo>
                  <a:cubicBezTo>
                    <a:pt x="162403" y="32053"/>
                    <a:pt x="160266" y="34190"/>
                    <a:pt x="160266" y="37395"/>
                  </a:cubicBezTo>
                  <a:lnTo>
                    <a:pt x="160266" y="72120"/>
                  </a:lnTo>
                  <a:lnTo>
                    <a:pt x="267110" y="72120"/>
                  </a:lnTo>
                  <a:lnTo>
                    <a:pt x="267110" y="37395"/>
                  </a:lnTo>
                  <a:cubicBezTo>
                    <a:pt x="267110" y="34190"/>
                    <a:pt x="264974" y="32053"/>
                    <a:pt x="261768" y="32053"/>
                  </a:cubicBezTo>
                  <a:close/>
                  <a:moveTo>
                    <a:pt x="165608" y="0"/>
                  </a:moveTo>
                  <a:lnTo>
                    <a:pt x="261768" y="0"/>
                  </a:lnTo>
                  <a:cubicBezTo>
                    <a:pt x="282603" y="0"/>
                    <a:pt x="299164" y="16561"/>
                    <a:pt x="299164" y="37395"/>
                  </a:cubicBezTo>
                  <a:lnTo>
                    <a:pt x="299164" y="72120"/>
                  </a:lnTo>
                  <a:lnTo>
                    <a:pt x="406008" y="72120"/>
                  </a:lnTo>
                  <a:cubicBezTo>
                    <a:pt x="417761" y="72120"/>
                    <a:pt x="427377" y="81736"/>
                    <a:pt x="427377" y="93489"/>
                  </a:cubicBezTo>
                  <a:lnTo>
                    <a:pt x="427377" y="178964"/>
                  </a:lnTo>
                  <a:lnTo>
                    <a:pt x="245742" y="178964"/>
                  </a:lnTo>
                  <a:lnTo>
                    <a:pt x="245742" y="168280"/>
                  </a:lnTo>
                  <a:lnTo>
                    <a:pt x="181635" y="168280"/>
                  </a:lnTo>
                  <a:lnTo>
                    <a:pt x="181635" y="178964"/>
                  </a:lnTo>
                  <a:lnTo>
                    <a:pt x="0" y="178964"/>
                  </a:lnTo>
                  <a:lnTo>
                    <a:pt x="0" y="93489"/>
                  </a:lnTo>
                  <a:cubicBezTo>
                    <a:pt x="0" y="81736"/>
                    <a:pt x="9616" y="72120"/>
                    <a:pt x="21369" y="72120"/>
                  </a:cubicBezTo>
                  <a:lnTo>
                    <a:pt x="128213" y="72120"/>
                  </a:lnTo>
                  <a:lnTo>
                    <a:pt x="128213" y="37395"/>
                  </a:lnTo>
                  <a:cubicBezTo>
                    <a:pt x="128213" y="16561"/>
                    <a:pt x="144774" y="0"/>
                    <a:pt x="165608" y="0"/>
                  </a:cubicBezTo>
                  <a:close/>
                </a:path>
              </a:pathLst>
            </a:custGeom>
            <a:solidFill>
              <a:srgbClr val="5494FC"/>
            </a:solidFill>
            <a:ln w="17363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ru-RU"/>
            </a:p>
          </p:txBody>
        </p:sp>
      </p:grpSp>
      <p:pic>
        <p:nvPicPr>
          <p:cNvPr id="8" name="Graphic 3">
            <a:extLst>
              <a:ext uri="{FF2B5EF4-FFF2-40B4-BE49-F238E27FC236}">
                <a16:creationId xmlns:a16="http://schemas.microsoft.com/office/drawing/2014/main" xmlns="" id="{F38F4030-B19F-1449-6F92-982D153C98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/>
        </p:blipFill>
        <p:spPr>
          <a:xfrm>
            <a:off x="4454563" y="3031463"/>
            <a:ext cx="580528" cy="609267"/>
          </a:xfrm>
          <a:prstGeom prst="rect">
            <a:avLst/>
          </a:prstGeom>
        </p:spPr>
      </p:pic>
      <p:pic>
        <p:nvPicPr>
          <p:cNvPr id="10" name="Рисунок 3" descr="Изображение выглядит как герб, эмблема, символ, корона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xmlns="" id="{0DF48D81-BE72-C1E8-D89A-5E50AEAC58A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4601" y="1240110"/>
            <a:ext cx="769032" cy="900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8415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EDV-2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00FF"/>
      </a:accent1>
      <a:accent2>
        <a:srgbClr val="0080FF"/>
      </a:accent2>
      <a:accent3>
        <a:srgbClr val="FF8000"/>
      </a:accent3>
      <a:accent4>
        <a:srgbClr val="F4EE00"/>
      </a:accent4>
      <a:accent5>
        <a:srgbClr val="00FF00"/>
      </a:accent5>
      <a:accent6>
        <a:srgbClr val="595959"/>
      </a:accent6>
      <a:hlink>
        <a:srgbClr val="0000FF"/>
      </a:hlink>
      <a:folHlink>
        <a:srgbClr val="0080FF"/>
      </a:folHlink>
    </a:clrScheme>
    <a:fontScheme name="Custom 1">
      <a:majorFont>
        <a:latin typeface="Golos Text"/>
        <a:ea typeface=""/>
        <a:cs typeface=""/>
      </a:majorFont>
      <a:minorFont>
        <a:latin typeface="Golos Text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chemeClr val="accent2">
              <a:lumMod val="40000"/>
              <a:lumOff val="60000"/>
            </a:schemeClr>
          </a:solidFill>
          <a:headEnd type="oval" w="sm" len="sm"/>
          <a:tailEnd type="arrow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>
          <a:solidFill>
            <a:schemeClr val="tx2">
              <a:lumMod val="40000"/>
              <a:lumOff val="60000"/>
            </a:schemeClr>
          </a:solidFill>
          <a:headEnd type="oval" w="sm" len="sm"/>
          <a:tailEnd type="arrow"/>
        </a:ln>
      </a:spPr>
      <a:bodyPr/>
      <a:lstStyle/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4434</TotalTime>
  <Words>66</Words>
  <Application>Microsoft Office PowerPoint</Application>
  <PresentationFormat>Произвольный</PresentationFormat>
  <Paragraphs>26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Golos Text</vt:lpstr>
      <vt:lpstr>Arial</vt:lpstr>
      <vt:lpstr>Aptos</vt:lpstr>
      <vt:lpstr>Poppins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Kristina Markaryan</dc:creator>
  <cp:lastModifiedBy>Зинурова Альбина Идрисовна</cp:lastModifiedBy>
  <cp:revision>125</cp:revision>
  <dcterms:created xsi:type="dcterms:W3CDTF">2025-06-03T13:01:55Z</dcterms:created>
  <dcterms:modified xsi:type="dcterms:W3CDTF">2026-01-21T12:55:31Z</dcterms:modified>
</cp:coreProperties>
</file>