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334" r:id="rId6"/>
    <p:sldId id="367" r:id="rId7"/>
    <p:sldId id="364" r:id="rId8"/>
    <p:sldId id="352" r:id="rId9"/>
    <p:sldId id="365" r:id="rId10"/>
    <p:sldId id="353" r:id="rId11"/>
    <p:sldId id="358" r:id="rId12"/>
    <p:sldId id="356" r:id="rId13"/>
    <p:sldId id="359" r:id="rId14"/>
    <p:sldId id="360" r:id="rId15"/>
    <p:sldId id="366" r:id="rId16"/>
    <p:sldId id="357" r:id="rId17"/>
    <p:sldId id="361" r:id="rId18"/>
    <p:sldId id="362" r:id="rId19"/>
    <p:sldId id="363" r:id="rId20"/>
  </p:sldIdLst>
  <p:sldSz cx="9906000" cy="6858000" type="A4"/>
  <p:notesSz cx="6805613" cy="9939338"/>
  <p:defaultTextStyle>
    <a:defPPr>
      <a:defRPr lang="ru-RU"/>
    </a:defPPr>
    <a:lvl1pPr marL="0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рохорова Ольга" initials="ПО" lastIdx="12" clrIdx="0">
    <p:extLst>
      <p:ext uri="{19B8F6BF-5375-455C-9EA6-DF929625EA0E}">
        <p15:presenceInfo xmlns="" xmlns:p15="http://schemas.microsoft.com/office/powerpoint/2012/main" userId="S-1-5-21-1052644069-3289770583-3446693818-11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2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 autoAdjust="0"/>
    <p:restoredTop sz="94689" autoAdjust="0"/>
  </p:normalViewPr>
  <p:slideViewPr>
    <p:cSldViewPr showGuides="1">
      <p:cViewPr>
        <p:scale>
          <a:sx n="125" d="100"/>
          <a:sy n="125" d="100"/>
        </p:scale>
        <p:origin x="-1038" y="-126"/>
      </p:cViewPr>
      <p:guideLst>
        <p:guide orient="horz" pos="2160"/>
        <p:guide pos="312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100" cy="496967"/>
          </a:xfrm>
          <a:prstGeom prst="rect">
            <a:avLst/>
          </a:prstGeom>
        </p:spPr>
        <p:txBody>
          <a:bodyPr vert="horz" lIns="95656" tIns="47827" rIns="95656" bIns="4782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100" cy="496967"/>
          </a:xfrm>
          <a:prstGeom prst="rect">
            <a:avLst/>
          </a:prstGeom>
        </p:spPr>
        <p:txBody>
          <a:bodyPr vert="horz" lIns="95656" tIns="47827" rIns="95656" bIns="47827" rtlCol="0"/>
          <a:lstStyle>
            <a:lvl1pPr algn="r">
              <a:defRPr sz="1300"/>
            </a:lvl1pPr>
          </a:lstStyle>
          <a:p>
            <a:fld id="{3D62F9E9-5FDD-4984-AB59-3D7B7C3F7553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6125"/>
            <a:ext cx="538321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56" tIns="47827" rIns="95656" bIns="4782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56" tIns="47827" rIns="95656" bIns="4782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100" cy="496967"/>
          </a:xfrm>
          <a:prstGeom prst="rect">
            <a:avLst/>
          </a:prstGeom>
        </p:spPr>
        <p:txBody>
          <a:bodyPr vert="horz" lIns="95656" tIns="47827" rIns="95656" bIns="4782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100" cy="496967"/>
          </a:xfrm>
          <a:prstGeom prst="rect">
            <a:avLst/>
          </a:prstGeom>
        </p:spPr>
        <p:txBody>
          <a:bodyPr vert="horz" lIns="95656" tIns="47827" rIns="95656" bIns="47827" rtlCol="0" anchor="b"/>
          <a:lstStyle>
            <a:lvl1pPr algn="r">
              <a:defRPr sz="1300"/>
            </a:lvl1pPr>
          </a:lstStyle>
          <a:p>
            <a:fld id="{9CE2E691-FF5D-47C9-A474-64EF5AC82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276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8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E691-FF5D-47C9-A474-64EF5AC8246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77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03818-3686-4B6F-AED9-53A719068D6B}" type="datetime1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408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933B-8EC8-4A7D-AF0A-B0010D0DAC36}" type="datetime1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63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3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2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B1BB-051F-4588-B138-791B19144389}" type="datetime1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159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0F78F-F17F-43B1-AB98-1755AC1F7533}" type="datetime1">
              <a:rPr lang="ru-RU" smtClean="0"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8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5E163-D540-4139-8C85-422814AB23A6}" type="datetime1">
              <a:rPr lang="ru-RU" smtClean="0"/>
              <a:t>10.12.2015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046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F58A-C153-4E5A-800F-0BBDB4B799FD}" type="datetime1">
              <a:rPr lang="ru-RU" smtClean="0"/>
              <a:t>10.12.2015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45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CD232-3AFA-48DC-B3BC-170C627D814C}" type="datetime1">
              <a:rPr lang="ru-RU" smtClean="0"/>
              <a:t>10.12.2015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897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1277A-E1CA-4F9D-9E07-33B532E10EDB}" type="datetime1">
              <a:rPr lang="ru-RU" smtClean="0"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9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908" indent="0">
              <a:buNone/>
              <a:defRPr sz="2900"/>
            </a:lvl2pPr>
            <a:lvl3pPr marL="957816" indent="0">
              <a:buNone/>
              <a:defRPr sz="2500"/>
            </a:lvl3pPr>
            <a:lvl4pPr marL="1436724" indent="0">
              <a:buNone/>
              <a:defRPr sz="2100"/>
            </a:lvl4pPr>
            <a:lvl5pPr marL="1915631" indent="0">
              <a:buNone/>
              <a:defRPr sz="2100"/>
            </a:lvl5pPr>
            <a:lvl6pPr marL="2394539" indent="0">
              <a:buNone/>
              <a:defRPr sz="2100"/>
            </a:lvl6pPr>
            <a:lvl7pPr marL="2873447" indent="0">
              <a:buNone/>
              <a:defRPr sz="2100"/>
            </a:lvl7pPr>
            <a:lvl8pPr marL="3352355" indent="0">
              <a:buNone/>
              <a:defRPr sz="2100"/>
            </a:lvl8pPr>
            <a:lvl9pPr marL="3831263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33AB3-E60C-4A7C-9E76-8DB3352F6D17}" type="datetime1">
              <a:rPr lang="ru-RU" smtClean="0"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59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B93E-CF8E-48E6-ABB8-40C89F9B3378}" type="datetime1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624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0AC6D-D596-46E7-B3E6-D3168AF451D1}" type="datetime1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47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782" tIns="47891" rIns="95782" bIns="4789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5782" tIns="47891" rIns="95782" bIns="4789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B1BA3-A4A6-4040-86FA-CAD43E0758AE}" type="datetime1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86292-FC52-47B9-A97C-F7261F312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9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57816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20619" y="2228672"/>
            <a:ext cx="6864763" cy="1250879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sz="25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КОМПЛЕКСНАЯ СХЕМА </a:t>
            </a:r>
            <a:endParaRPr lang="en-US" sz="2500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25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ОРГАНИЗАЦИИ ДОРОЖНОГО ДВИЖЕНИЯ </a:t>
            </a:r>
            <a:r>
              <a:rPr lang="ru-RU" sz="2500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ГОРОДСКОГО ОКРУГА ФРЯЗИНО</a:t>
            </a:r>
            <a:endParaRPr lang="ru-RU" sz="2500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2870" y="6309320"/>
            <a:ext cx="2340260" cy="558382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Москва </a:t>
            </a:r>
          </a:p>
          <a:p>
            <a:pPr algn="ctr"/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2015</a:t>
            </a:r>
          </a:p>
        </p:txBody>
      </p:sp>
      <p:pic>
        <p:nvPicPr>
          <p:cNvPr id="1026" name="Picture 2" descr="Coat of Arms of Fryazino (Moscow oblast)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85614"/>
            <a:ext cx="936104" cy="117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6381051" y="85614"/>
            <a:ext cx="3485336" cy="391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91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0" y="-53002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808229" y="316330"/>
            <a:ext cx="6136152" cy="389105"/>
          </a:xfrm>
          <a:prstGeom prst="rect">
            <a:avLst/>
          </a:prstGeom>
        </p:spPr>
        <p:txBody>
          <a:bodyPr wrap="none" lIns="95782" tIns="47891" rIns="95782" bIns="47891">
            <a:spAutoFit/>
          </a:bodyPr>
          <a:lstStyle/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Цель, объект исследования и область применения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594600" y="6492876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88576" y="-53002"/>
            <a:ext cx="4328848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РАЗРАБОТКА КСОДД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316330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437112" y="4065282"/>
            <a:ext cx="8898669" cy="1146448"/>
          </a:xfrm>
          <a:prstGeom prst="roundRect">
            <a:avLst>
              <a:gd name="adj" fmla="val 26556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7956" y="4232462"/>
            <a:ext cx="7105212" cy="743048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применения – организация дорожного движения на УДС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Фрязино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elitvin\Desktop\УДС ОДД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45" y="4127324"/>
            <a:ext cx="1245287" cy="10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кругленный прямоугольник 22"/>
          <p:cNvSpPr/>
          <p:nvPr/>
        </p:nvSpPr>
        <p:spPr>
          <a:xfrm>
            <a:off x="355335" y="1068064"/>
            <a:ext cx="8892374" cy="1013571"/>
          </a:xfrm>
          <a:prstGeom prst="roundRect">
            <a:avLst>
              <a:gd name="adj" fmla="val 26556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3084" y="1201614"/>
            <a:ext cx="7394190" cy="743048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 – разработка Комплексной схемы организации дорожного движения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Фрязино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37112" y="1067597"/>
            <a:ext cx="8878385" cy="2643316"/>
            <a:chOff x="253082" y="-1719311"/>
            <a:chExt cx="8878385" cy="2643316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253082" y="-332286"/>
              <a:ext cx="8878385" cy="1256291"/>
            </a:xfrm>
            <a:prstGeom prst="roundRect">
              <a:avLst>
                <a:gd name="adj" fmla="val 26556"/>
              </a:avLst>
            </a:prstGeom>
            <a:solidFill>
              <a:schemeClr val="bg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782" tIns="47891" rIns="95782" bIns="47891" rtlCol="0" anchor="ctr"/>
            <a:lstStyle/>
            <a:p>
              <a:pPr algn="ctr"/>
              <a:endParaRPr lang="ru-RU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2051" name="Picture 3" descr="F:\ПРОЕКТЫ\КСОДД МО\Домодедово\область применения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189" y="-1719311"/>
              <a:ext cx="1071985" cy="967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Прямоугольник 20"/>
            <p:cNvSpPr/>
            <p:nvPr/>
          </p:nvSpPr>
          <p:spPr>
            <a:xfrm>
              <a:off x="1644402" y="-293164"/>
              <a:ext cx="7279406" cy="1066214"/>
            </a:xfrm>
            <a:prstGeom prst="rect">
              <a:avLst/>
            </a:prstGeom>
          </p:spPr>
          <p:txBody>
            <a:bodyPr wrap="square" lIns="95782" tIns="47891" rIns="95782" bIns="47891">
              <a:spAutoFit/>
            </a:bodyPr>
            <a:lstStyle/>
            <a:p>
              <a:r>
                <a:rPr lang="ru-RU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Объект исследования - т</a:t>
              </a:r>
              <a:r>
                <a:rPr lang="ru-RU" sz="2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ранспортный </a:t>
              </a:r>
              <a:r>
                <a:rPr lang="ru-RU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комплекс </a:t>
              </a:r>
              <a:r>
                <a:rPr lang="ru-RU" sz="2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городского округа Фрязино</a:t>
              </a:r>
              <a:r>
                <a:rPr lang="ru-RU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ru-RU" sz="2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включая улично-дорожную сеть </a:t>
              </a:r>
              <a:r>
                <a:rPr lang="ru-RU" sz="2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 </a:t>
              </a:r>
              <a:r>
                <a:rPr lang="ru-RU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объекты транспортной </a:t>
              </a:r>
              <a:r>
                <a:rPr lang="ru-RU" sz="2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инфраструктуры</a:t>
              </a:r>
              <a:endParaRPr lang="ru-RU" sz="2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2" name="Picture 2" descr="C:\Users\elitvin\Desktop\Домодедово\плотность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22" y="2621130"/>
            <a:ext cx="1183575" cy="97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35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89045" y="1331533"/>
            <a:ext cx="7099749" cy="1204713"/>
          </a:xfrm>
          <a:prstGeom prst="rect">
            <a:avLst/>
          </a:prstGeom>
        </p:spPr>
        <p:txBody>
          <a:bodyPr wrap="none" lIns="95782" tIns="47891" rIns="95782" bIns="47891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мероприятий Комплексной схемы</a:t>
            </a:r>
          </a:p>
          <a:p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дорожного движения на территории</a:t>
            </a:r>
          </a:p>
          <a:p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Фрязино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594600" y="6492876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88576" y="-53002"/>
            <a:ext cx="4328848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РАЗРАБОТКА КСОДД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316330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327849"/>
            <a:ext cx="9905999" cy="389105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Содержание работы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2480" y="1590909"/>
            <a:ext cx="1170130" cy="6859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ru-RU" dirty="0"/>
          </a:p>
        </p:txBody>
      </p:sp>
      <p:pic>
        <p:nvPicPr>
          <p:cNvPr id="13" name="Picture 2" descr="C:\Users\elitvin\Desktop\реутов\задачи галоч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2" y="1484785"/>
            <a:ext cx="85809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407906" y="3140968"/>
            <a:ext cx="9383855" cy="0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24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594600" y="6492876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64388" y="-2"/>
            <a:ext cx="3528771" cy="389105"/>
          </a:xfrm>
          <a:prstGeom prst="rect">
            <a:avLst/>
          </a:prstGeom>
        </p:spPr>
        <p:txBody>
          <a:bodyPr wrap="none" lIns="95782" tIns="47891" rIns="95782" bIns="47891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ЗАДАЧИ РАЗРАБОТКИ КСОДД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4572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38766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86564" y="4869411"/>
            <a:ext cx="1080120" cy="6859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28" y="2887053"/>
            <a:ext cx="1080120" cy="6859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04" y="2791201"/>
            <a:ext cx="781815" cy="78181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80" y="4821484"/>
            <a:ext cx="781815" cy="781815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286564" y="3894794"/>
            <a:ext cx="1080120" cy="6859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53351" y="934162"/>
            <a:ext cx="1080120" cy="6859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99" y="3798942"/>
            <a:ext cx="781815" cy="781815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1726160" y="952183"/>
            <a:ext cx="69862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Развитие улично-дорожной сети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и повышение уровня организации движения легкового и грузового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транспорта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55939" y="5090978"/>
            <a:ext cx="474386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парковочного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8737" y="2877904"/>
            <a:ext cx="72084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Совершенствование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велосипедного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пешеходного движения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683017" y="4053109"/>
            <a:ext cx="644188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дорожного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1613475" y="940827"/>
            <a:ext cx="7294257" cy="727591"/>
          </a:xfrm>
          <a:custGeom>
            <a:avLst/>
            <a:gdLst>
              <a:gd name="connsiteX0" fmla="*/ 0 w 6480720"/>
              <a:gd name="connsiteY0" fmla="*/ 108970 h 1089702"/>
              <a:gd name="connsiteX1" fmla="*/ 108970 w 6480720"/>
              <a:gd name="connsiteY1" fmla="*/ 0 h 1089702"/>
              <a:gd name="connsiteX2" fmla="*/ 6371750 w 6480720"/>
              <a:gd name="connsiteY2" fmla="*/ 0 h 1089702"/>
              <a:gd name="connsiteX3" fmla="*/ 6480720 w 6480720"/>
              <a:gd name="connsiteY3" fmla="*/ 108970 h 1089702"/>
              <a:gd name="connsiteX4" fmla="*/ 6480720 w 6480720"/>
              <a:gd name="connsiteY4" fmla="*/ 980732 h 1089702"/>
              <a:gd name="connsiteX5" fmla="*/ 6371750 w 6480720"/>
              <a:gd name="connsiteY5" fmla="*/ 1089702 h 1089702"/>
              <a:gd name="connsiteX6" fmla="*/ 108970 w 6480720"/>
              <a:gd name="connsiteY6" fmla="*/ 1089702 h 1089702"/>
              <a:gd name="connsiteX7" fmla="*/ 0 w 6480720"/>
              <a:gd name="connsiteY7" fmla="*/ 980732 h 1089702"/>
              <a:gd name="connsiteX8" fmla="*/ 0 w 6480720"/>
              <a:gd name="connsiteY8" fmla="*/ 108970 h 108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0720" h="1089702">
                <a:moveTo>
                  <a:pt x="0" y="108970"/>
                </a:moveTo>
                <a:cubicBezTo>
                  <a:pt x="0" y="48788"/>
                  <a:pt x="48788" y="0"/>
                  <a:pt x="108970" y="0"/>
                </a:cubicBezTo>
                <a:lnTo>
                  <a:pt x="6371750" y="0"/>
                </a:lnTo>
                <a:cubicBezTo>
                  <a:pt x="6431932" y="0"/>
                  <a:pt x="6480720" y="48788"/>
                  <a:pt x="6480720" y="108970"/>
                </a:cubicBezTo>
                <a:lnTo>
                  <a:pt x="6480720" y="980732"/>
                </a:lnTo>
                <a:cubicBezTo>
                  <a:pt x="6480720" y="1040914"/>
                  <a:pt x="6431932" y="1089702"/>
                  <a:pt x="6371750" y="1089702"/>
                </a:cubicBezTo>
                <a:lnTo>
                  <a:pt x="108970" y="1089702"/>
                </a:lnTo>
                <a:cubicBezTo>
                  <a:pt x="48788" y="1089702"/>
                  <a:pt x="0" y="1040914"/>
                  <a:pt x="0" y="980732"/>
                </a:cubicBezTo>
                <a:lnTo>
                  <a:pt x="0" y="108970"/>
                </a:lnTo>
                <a:close/>
              </a:path>
            </a:pathLst>
          </a:cu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750" tIns="53340" rIns="53341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</a:pP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1633485" y="1991296"/>
            <a:ext cx="7294256" cy="566585"/>
          </a:xfrm>
          <a:custGeom>
            <a:avLst/>
            <a:gdLst>
              <a:gd name="connsiteX0" fmla="*/ 0 w 6480720"/>
              <a:gd name="connsiteY0" fmla="*/ 108970 h 1089702"/>
              <a:gd name="connsiteX1" fmla="*/ 108970 w 6480720"/>
              <a:gd name="connsiteY1" fmla="*/ 0 h 1089702"/>
              <a:gd name="connsiteX2" fmla="*/ 6371750 w 6480720"/>
              <a:gd name="connsiteY2" fmla="*/ 0 h 1089702"/>
              <a:gd name="connsiteX3" fmla="*/ 6480720 w 6480720"/>
              <a:gd name="connsiteY3" fmla="*/ 108970 h 1089702"/>
              <a:gd name="connsiteX4" fmla="*/ 6480720 w 6480720"/>
              <a:gd name="connsiteY4" fmla="*/ 980732 h 1089702"/>
              <a:gd name="connsiteX5" fmla="*/ 6371750 w 6480720"/>
              <a:gd name="connsiteY5" fmla="*/ 1089702 h 1089702"/>
              <a:gd name="connsiteX6" fmla="*/ 108970 w 6480720"/>
              <a:gd name="connsiteY6" fmla="*/ 1089702 h 1089702"/>
              <a:gd name="connsiteX7" fmla="*/ 0 w 6480720"/>
              <a:gd name="connsiteY7" fmla="*/ 980732 h 1089702"/>
              <a:gd name="connsiteX8" fmla="*/ 0 w 6480720"/>
              <a:gd name="connsiteY8" fmla="*/ 108970 h 108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0720" h="1089702">
                <a:moveTo>
                  <a:pt x="0" y="108970"/>
                </a:moveTo>
                <a:cubicBezTo>
                  <a:pt x="0" y="48788"/>
                  <a:pt x="48788" y="0"/>
                  <a:pt x="108970" y="0"/>
                </a:cubicBezTo>
                <a:lnTo>
                  <a:pt x="6371750" y="0"/>
                </a:lnTo>
                <a:cubicBezTo>
                  <a:pt x="6431932" y="0"/>
                  <a:pt x="6480720" y="48788"/>
                  <a:pt x="6480720" y="108970"/>
                </a:cubicBezTo>
                <a:lnTo>
                  <a:pt x="6480720" y="980732"/>
                </a:lnTo>
                <a:cubicBezTo>
                  <a:pt x="6480720" y="1040914"/>
                  <a:pt x="6431932" y="1089702"/>
                  <a:pt x="6371750" y="1089702"/>
                </a:cubicBezTo>
                <a:lnTo>
                  <a:pt x="108970" y="1089702"/>
                </a:lnTo>
                <a:cubicBezTo>
                  <a:pt x="48788" y="1089702"/>
                  <a:pt x="0" y="1040914"/>
                  <a:pt x="0" y="980732"/>
                </a:cubicBezTo>
                <a:lnTo>
                  <a:pt x="0" y="108970"/>
                </a:lnTo>
                <a:close/>
              </a:path>
            </a:pathLst>
          </a:cu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750" tIns="53340" rIns="53341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</a:pP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1648737" y="3889358"/>
            <a:ext cx="7263751" cy="769441"/>
          </a:xfrm>
          <a:custGeom>
            <a:avLst/>
            <a:gdLst>
              <a:gd name="connsiteX0" fmla="*/ 0 w 6480720"/>
              <a:gd name="connsiteY0" fmla="*/ 108970 h 1089702"/>
              <a:gd name="connsiteX1" fmla="*/ 108970 w 6480720"/>
              <a:gd name="connsiteY1" fmla="*/ 0 h 1089702"/>
              <a:gd name="connsiteX2" fmla="*/ 6371750 w 6480720"/>
              <a:gd name="connsiteY2" fmla="*/ 0 h 1089702"/>
              <a:gd name="connsiteX3" fmla="*/ 6480720 w 6480720"/>
              <a:gd name="connsiteY3" fmla="*/ 108970 h 1089702"/>
              <a:gd name="connsiteX4" fmla="*/ 6480720 w 6480720"/>
              <a:gd name="connsiteY4" fmla="*/ 980732 h 1089702"/>
              <a:gd name="connsiteX5" fmla="*/ 6371750 w 6480720"/>
              <a:gd name="connsiteY5" fmla="*/ 1089702 h 1089702"/>
              <a:gd name="connsiteX6" fmla="*/ 108970 w 6480720"/>
              <a:gd name="connsiteY6" fmla="*/ 1089702 h 1089702"/>
              <a:gd name="connsiteX7" fmla="*/ 0 w 6480720"/>
              <a:gd name="connsiteY7" fmla="*/ 980732 h 1089702"/>
              <a:gd name="connsiteX8" fmla="*/ 0 w 6480720"/>
              <a:gd name="connsiteY8" fmla="*/ 108970 h 108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0720" h="1089702">
                <a:moveTo>
                  <a:pt x="0" y="108970"/>
                </a:moveTo>
                <a:cubicBezTo>
                  <a:pt x="0" y="48788"/>
                  <a:pt x="48788" y="0"/>
                  <a:pt x="108970" y="0"/>
                </a:cubicBezTo>
                <a:lnTo>
                  <a:pt x="6371750" y="0"/>
                </a:lnTo>
                <a:cubicBezTo>
                  <a:pt x="6431932" y="0"/>
                  <a:pt x="6480720" y="48788"/>
                  <a:pt x="6480720" y="108970"/>
                </a:cubicBezTo>
                <a:lnTo>
                  <a:pt x="6480720" y="980732"/>
                </a:lnTo>
                <a:cubicBezTo>
                  <a:pt x="6480720" y="1040914"/>
                  <a:pt x="6431932" y="1089702"/>
                  <a:pt x="6371750" y="1089702"/>
                </a:cubicBezTo>
                <a:lnTo>
                  <a:pt x="108970" y="1089702"/>
                </a:lnTo>
                <a:cubicBezTo>
                  <a:pt x="48788" y="1089702"/>
                  <a:pt x="0" y="1040914"/>
                  <a:pt x="0" y="980732"/>
                </a:cubicBezTo>
                <a:lnTo>
                  <a:pt x="0" y="108970"/>
                </a:lnTo>
                <a:close/>
              </a:path>
            </a:pathLst>
          </a:cu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750" tIns="53340" rIns="53341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</a:pP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1634558" y="4992352"/>
            <a:ext cx="7252089" cy="566585"/>
          </a:xfrm>
          <a:custGeom>
            <a:avLst/>
            <a:gdLst>
              <a:gd name="connsiteX0" fmla="*/ 0 w 6480720"/>
              <a:gd name="connsiteY0" fmla="*/ 108970 h 1089702"/>
              <a:gd name="connsiteX1" fmla="*/ 108970 w 6480720"/>
              <a:gd name="connsiteY1" fmla="*/ 0 h 1089702"/>
              <a:gd name="connsiteX2" fmla="*/ 6371750 w 6480720"/>
              <a:gd name="connsiteY2" fmla="*/ 0 h 1089702"/>
              <a:gd name="connsiteX3" fmla="*/ 6480720 w 6480720"/>
              <a:gd name="connsiteY3" fmla="*/ 108970 h 1089702"/>
              <a:gd name="connsiteX4" fmla="*/ 6480720 w 6480720"/>
              <a:gd name="connsiteY4" fmla="*/ 980732 h 1089702"/>
              <a:gd name="connsiteX5" fmla="*/ 6371750 w 6480720"/>
              <a:gd name="connsiteY5" fmla="*/ 1089702 h 1089702"/>
              <a:gd name="connsiteX6" fmla="*/ 108970 w 6480720"/>
              <a:gd name="connsiteY6" fmla="*/ 1089702 h 1089702"/>
              <a:gd name="connsiteX7" fmla="*/ 0 w 6480720"/>
              <a:gd name="connsiteY7" fmla="*/ 980732 h 1089702"/>
              <a:gd name="connsiteX8" fmla="*/ 0 w 6480720"/>
              <a:gd name="connsiteY8" fmla="*/ 108970 h 108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0720" h="1089702">
                <a:moveTo>
                  <a:pt x="0" y="108970"/>
                </a:moveTo>
                <a:cubicBezTo>
                  <a:pt x="0" y="48788"/>
                  <a:pt x="48788" y="0"/>
                  <a:pt x="108970" y="0"/>
                </a:cubicBezTo>
                <a:lnTo>
                  <a:pt x="6371750" y="0"/>
                </a:lnTo>
                <a:cubicBezTo>
                  <a:pt x="6431932" y="0"/>
                  <a:pt x="6480720" y="48788"/>
                  <a:pt x="6480720" y="108970"/>
                </a:cubicBezTo>
                <a:lnTo>
                  <a:pt x="6480720" y="980732"/>
                </a:lnTo>
                <a:cubicBezTo>
                  <a:pt x="6480720" y="1040914"/>
                  <a:pt x="6431932" y="1089702"/>
                  <a:pt x="6371750" y="1089702"/>
                </a:cubicBezTo>
                <a:lnTo>
                  <a:pt x="108970" y="1089702"/>
                </a:lnTo>
                <a:cubicBezTo>
                  <a:pt x="48788" y="1089702"/>
                  <a:pt x="0" y="1040914"/>
                  <a:pt x="0" y="980732"/>
                </a:cubicBezTo>
                <a:lnTo>
                  <a:pt x="0" y="108970"/>
                </a:lnTo>
                <a:close/>
              </a:path>
            </a:pathLst>
          </a:cu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750" tIns="53340" rIns="53341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</a:pP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33616" y="1910046"/>
            <a:ext cx="1080120" cy="6859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04" y="853780"/>
            <a:ext cx="781815" cy="781815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03" y="1829125"/>
            <a:ext cx="781815" cy="781815"/>
          </a:xfrm>
          <a:prstGeom prst="rect">
            <a:avLst/>
          </a:prstGeom>
        </p:spPr>
      </p:pic>
      <p:sp>
        <p:nvSpPr>
          <p:cNvPr id="39" name="Полилиния 38"/>
          <p:cNvSpPr/>
          <p:nvPr/>
        </p:nvSpPr>
        <p:spPr>
          <a:xfrm>
            <a:off x="1663479" y="2916722"/>
            <a:ext cx="7294256" cy="668012"/>
          </a:xfrm>
          <a:custGeom>
            <a:avLst/>
            <a:gdLst>
              <a:gd name="connsiteX0" fmla="*/ 0 w 6480720"/>
              <a:gd name="connsiteY0" fmla="*/ 108970 h 1089702"/>
              <a:gd name="connsiteX1" fmla="*/ 108970 w 6480720"/>
              <a:gd name="connsiteY1" fmla="*/ 0 h 1089702"/>
              <a:gd name="connsiteX2" fmla="*/ 6371750 w 6480720"/>
              <a:gd name="connsiteY2" fmla="*/ 0 h 1089702"/>
              <a:gd name="connsiteX3" fmla="*/ 6480720 w 6480720"/>
              <a:gd name="connsiteY3" fmla="*/ 108970 h 1089702"/>
              <a:gd name="connsiteX4" fmla="*/ 6480720 w 6480720"/>
              <a:gd name="connsiteY4" fmla="*/ 980732 h 1089702"/>
              <a:gd name="connsiteX5" fmla="*/ 6371750 w 6480720"/>
              <a:gd name="connsiteY5" fmla="*/ 1089702 h 1089702"/>
              <a:gd name="connsiteX6" fmla="*/ 108970 w 6480720"/>
              <a:gd name="connsiteY6" fmla="*/ 1089702 h 1089702"/>
              <a:gd name="connsiteX7" fmla="*/ 0 w 6480720"/>
              <a:gd name="connsiteY7" fmla="*/ 980732 h 1089702"/>
              <a:gd name="connsiteX8" fmla="*/ 0 w 6480720"/>
              <a:gd name="connsiteY8" fmla="*/ 108970 h 108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0720" h="1089702">
                <a:moveTo>
                  <a:pt x="0" y="108970"/>
                </a:moveTo>
                <a:cubicBezTo>
                  <a:pt x="0" y="48788"/>
                  <a:pt x="48788" y="0"/>
                  <a:pt x="108970" y="0"/>
                </a:cubicBezTo>
                <a:lnTo>
                  <a:pt x="6371750" y="0"/>
                </a:lnTo>
                <a:cubicBezTo>
                  <a:pt x="6431932" y="0"/>
                  <a:pt x="6480720" y="48788"/>
                  <a:pt x="6480720" y="108970"/>
                </a:cubicBezTo>
                <a:lnTo>
                  <a:pt x="6480720" y="980732"/>
                </a:lnTo>
                <a:cubicBezTo>
                  <a:pt x="6480720" y="1040914"/>
                  <a:pt x="6431932" y="1089702"/>
                  <a:pt x="6371750" y="1089702"/>
                </a:cubicBezTo>
                <a:lnTo>
                  <a:pt x="108970" y="1089702"/>
                </a:lnTo>
                <a:cubicBezTo>
                  <a:pt x="48788" y="1089702"/>
                  <a:pt x="0" y="1040914"/>
                  <a:pt x="0" y="980732"/>
                </a:cubicBezTo>
                <a:lnTo>
                  <a:pt x="0" y="108970"/>
                </a:lnTo>
                <a:close/>
              </a:path>
            </a:pathLst>
          </a:cu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1750" tIns="53340" rIns="53341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</a:pP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26161" y="2067154"/>
            <a:ext cx="5189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пассажирских перевозок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24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864388" y="-2"/>
            <a:ext cx="4045964" cy="389105"/>
          </a:xfrm>
          <a:prstGeom prst="rect">
            <a:avLst/>
          </a:prstGeom>
        </p:spPr>
        <p:txBody>
          <a:bodyPr wrap="none" lIns="95782" tIns="47891" rIns="95782" bIns="47891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Развитие улично-дорожной сети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04664"/>
            <a:ext cx="9905999" cy="946035"/>
          </a:xfrm>
          <a:prstGeom prst="rect">
            <a:avLst/>
          </a:prstGeom>
          <a:noFill/>
        </p:spPr>
        <p:txBody>
          <a:bodyPr wrap="square" lIns="68206" tIns="34103" rIns="68206" bIns="34103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Мероприятия схемы территориального планирования транспортного обслуживания Московской области, запланированные к реализации 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территории городского округа Фрязино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N:\ОДД\КСОДД Фрязино\Презентация\13_СТП_МО+трнсп_ифрастр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t="14760" r="1060" b="16691"/>
          <a:stretch/>
        </p:blipFill>
        <p:spPr bwMode="auto">
          <a:xfrm>
            <a:off x="74564" y="1388682"/>
            <a:ext cx="9756870" cy="484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1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864388" y="-2"/>
            <a:ext cx="4045964" cy="389105"/>
          </a:xfrm>
          <a:prstGeom prst="rect">
            <a:avLst/>
          </a:prstGeom>
        </p:spPr>
        <p:txBody>
          <a:bodyPr wrap="none" lIns="95782" tIns="47891" rIns="95782" bIns="47891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Развитие улично-дорожной сети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04664"/>
            <a:ext cx="9905999" cy="653648"/>
          </a:xfrm>
          <a:prstGeom prst="rect">
            <a:avLst/>
          </a:prstGeom>
          <a:noFill/>
        </p:spPr>
        <p:txBody>
          <a:bodyPr wrap="square" lIns="68206" tIns="34103" rIns="68206" bIns="34103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Схема территориального планирования транспортного обслуживания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Московской области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N:\ОДД\КСОДД Фрязино\Презентация\СТП -мин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1196752"/>
            <a:ext cx="4945062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673081" y="1268760"/>
            <a:ext cx="4176464" cy="930646"/>
          </a:xfrm>
          <a:prstGeom prst="rect">
            <a:avLst/>
          </a:prstGeom>
          <a:noFill/>
        </p:spPr>
        <p:txBody>
          <a:bodyPr wrap="square" lIns="68206" tIns="34103" rIns="68206" bIns="34103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0223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Руза - Орешки </a:t>
            </a:r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– Колюбакино</a:t>
            </a:r>
          </a:p>
          <a:p>
            <a:endParaRPr lang="ru-RU" sz="1400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0169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Ивантеевка - Фрязино </a:t>
            </a:r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– </a:t>
            </a:r>
          </a:p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              А-103 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"Щёлковское шоссе"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7136" y="2710778"/>
            <a:ext cx="589596" cy="284316"/>
          </a:xfrm>
          <a:prstGeom prst="rect">
            <a:avLst/>
          </a:prstGeom>
          <a:noFill/>
        </p:spPr>
        <p:txBody>
          <a:bodyPr wrap="square" lIns="68206" tIns="34103" rIns="68206" bIns="34103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0223</a:t>
            </a:r>
            <a:endParaRPr lang="ru-RU" sz="1400" dirty="0" smtClean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4160912" y="2852936"/>
            <a:ext cx="201622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4736976" y="2199406"/>
            <a:ext cx="1440160" cy="6535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05128" y="4221088"/>
            <a:ext cx="589596" cy="284316"/>
          </a:xfrm>
          <a:prstGeom prst="rect">
            <a:avLst/>
          </a:prstGeom>
          <a:noFill/>
        </p:spPr>
        <p:txBody>
          <a:bodyPr wrap="square" lIns="68206" tIns="34103" rIns="68206" bIns="34103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0169</a:t>
            </a:r>
            <a:endParaRPr lang="ru-RU" sz="1400" dirty="0" smtClean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>
            <a:stCxn id="19" idx="1"/>
          </p:cNvCxnSpPr>
          <p:nvPr/>
        </p:nvCxnSpPr>
        <p:spPr>
          <a:xfrm flipH="1" flipV="1">
            <a:off x="5025008" y="4149080"/>
            <a:ext cx="1080120" cy="214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9" idx="1"/>
          </p:cNvCxnSpPr>
          <p:nvPr/>
        </p:nvCxnSpPr>
        <p:spPr>
          <a:xfrm flipH="1" flipV="1">
            <a:off x="4088904" y="3789040"/>
            <a:ext cx="2016224" cy="574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6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864388" y="-2"/>
            <a:ext cx="4045964" cy="389105"/>
          </a:xfrm>
          <a:prstGeom prst="rect">
            <a:avLst/>
          </a:prstGeom>
        </p:spPr>
        <p:txBody>
          <a:bodyPr wrap="none" lIns="95782" tIns="47891" rIns="95782" bIns="47891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Развитие улично-дорожной сети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175566"/>
              </p:ext>
            </p:extLst>
          </p:nvPr>
        </p:nvGraphicFramePr>
        <p:xfrm>
          <a:off x="1718905" y="1628799"/>
          <a:ext cx="7842607" cy="449790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711930"/>
                <a:gridCol w="2565338"/>
                <a:gridCol w="1319317"/>
                <a:gridCol w="1246022"/>
              </a:tblGrid>
              <a:tr h="7499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Мероприятие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объекта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Число </a:t>
                      </a: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полос </a:t>
                      </a:r>
                      <a:r>
                        <a:rPr lang="ru-RU" sz="1200" dirty="0">
                          <a:effectLst/>
                        </a:rPr>
                        <a:t>движения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(путей)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Протяженность участка</a:t>
                      </a:r>
                      <a:r>
                        <a:rPr lang="ru-RU" sz="1200" dirty="0" smtClean="0">
                          <a:effectLst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км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317492">
                <a:tc row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200" baseline="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200" baseline="0" dirty="0">
                          <a:effectLst/>
                        </a:rPr>
                        <a:t>Реконструкция автомобильных </a:t>
                      </a:r>
                      <a:endParaRPr lang="ru-RU" sz="1200" baseline="0" dirty="0" smtClean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200" baseline="0" dirty="0" smtClean="0">
                          <a:effectLst/>
                        </a:rPr>
                        <a:t>дорог регионального значения</a:t>
                      </a:r>
                      <a:endParaRPr lang="ru-RU" sz="1200" baseline="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</a:rPr>
                        <a:t> </a:t>
                      </a:r>
                      <a:endParaRPr lang="ru-RU" sz="12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г. Фрязино, ул. Полевая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1,43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2199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г. Фрязино, ул. Московская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0,83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2199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Щелково </a:t>
                      </a:r>
                      <a:r>
                        <a:rPr lang="ru-RU" sz="1200" dirty="0" smtClean="0">
                          <a:effectLst/>
                        </a:rPr>
                        <a:t>– </a:t>
                      </a:r>
                      <a:r>
                        <a:rPr lang="ru-RU" sz="1200" kern="1200" dirty="0" smtClean="0">
                          <a:effectLst/>
                        </a:rPr>
                        <a:t> </a:t>
                      </a:r>
                      <a:r>
                        <a:rPr lang="ru-RU" sz="1200" kern="1200" dirty="0">
                          <a:effectLst/>
                        </a:rPr>
                        <a:t>Фряново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1,86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5198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2865" indent="-412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effectLst/>
                        </a:rPr>
                        <a:t>Ивантеевка </a:t>
                      </a:r>
                      <a:r>
                        <a:rPr lang="ru-RU" sz="1200" dirty="0" smtClean="0">
                          <a:effectLst/>
                        </a:rPr>
                        <a:t>– </a:t>
                      </a:r>
                      <a:r>
                        <a:rPr lang="ru-RU" sz="1200" spc="-5" dirty="0">
                          <a:effectLst/>
                        </a:rPr>
                        <a:t>Фрязино</a:t>
                      </a:r>
                      <a:endParaRPr lang="ru-RU" sz="1200" dirty="0">
                        <a:effectLst/>
                      </a:endParaRPr>
                    </a:p>
                    <a:p>
                      <a:pPr indent="-412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– </a:t>
                      </a:r>
                      <a:r>
                        <a:rPr lang="ru-RU" sz="1200" spc="-5" dirty="0">
                          <a:effectLst/>
                        </a:rPr>
                        <a:t>А-103</a:t>
                      </a:r>
                      <a:r>
                        <a:rPr lang="ru-RU" sz="1200" spc="5" dirty="0">
                          <a:effectLst/>
                        </a:rPr>
                        <a:t> </a:t>
                      </a:r>
                      <a:r>
                        <a:rPr lang="ru-RU" sz="1200" spc="-5" dirty="0">
                          <a:effectLst/>
                        </a:rPr>
                        <a:t>"Щёлковское</a:t>
                      </a:r>
                      <a:r>
                        <a:rPr lang="ru-RU" sz="1200" spc="145" dirty="0">
                          <a:effectLst/>
                        </a:rPr>
                        <a:t> </a:t>
                      </a:r>
                      <a:r>
                        <a:rPr lang="ru-RU" sz="1200" spc="-5" dirty="0">
                          <a:effectLst/>
                        </a:rPr>
                        <a:t>шоссе"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0,95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55666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200" baseline="0" dirty="0">
                          <a:effectLst/>
                        </a:rPr>
                        <a:t>Строительство автомобильных </a:t>
                      </a:r>
                      <a:endParaRPr lang="ru-RU" sz="1200" baseline="0" dirty="0" smtClean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200" baseline="0" dirty="0" smtClean="0">
                          <a:effectLst/>
                        </a:rPr>
                        <a:t>дорог регионального </a:t>
                      </a:r>
                      <a:r>
                        <a:rPr lang="ru-RU" sz="1200" baseline="0" dirty="0">
                          <a:effectLst/>
                        </a:rPr>
                        <a:t>значения</a:t>
                      </a:r>
                      <a:endParaRPr lang="ru-RU" sz="12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marL="62865" indent="-4127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 smtClean="0">
                          <a:effectLst/>
                        </a:rPr>
                        <a:t>Ивантеевка </a:t>
                      </a:r>
                      <a:r>
                        <a:rPr lang="ru-RU" sz="1200" dirty="0" smtClean="0">
                          <a:effectLst/>
                        </a:rPr>
                        <a:t>– </a:t>
                      </a:r>
                      <a:r>
                        <a:rPr lang="ru-RU" sz="1200" spc="-5" dirty="0">
                          <a:effectLst/>
                        </a:rPr>
                        <a:t>Фрязино</a:t>
                      </a:r>
                      <a:endParaRPr lang="ru-RU" sz="1200" dirty="0">
                        <a:effectLst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6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</a:rPr>
                        <a:t>– </a:t>
                      </a:r>
                      <a:r>
                        <a:rPr lang="ru-RU" sz="1200" spc="-5" dirty="0" smtClean="0">
                          <a:effectLst/>
                        </a:rPr>
                        <a:t>А-103</a:t>
                      </a:r>
                      <a:r>
                        <a:rPr lang="ru-RU" sz="1200" spc="5" dirty="0" smtClean="0">
                          <a:effectLst/>
                        </a:rPr>
                        <a:t> «</a:t>
                      </a:r>
                      <a:r>
                        <a:rPr lang="ru-RU" sz="1200" spc="-5" dirty="0" smtClean="0">
                          <a:effectLst/>
                        </a:rPr>
                        <a:t>Щёлковское</a:t>
                      </a:r>
                      <a:r>
                        <a:rPr lang="ru-RU" sz="1200" spc="145" dirty="0" smtClean="0">
                          <a:effectLst/>
                        </a:rPr>
                        <a:t> </a:t>
                      </a:r>
                      <a:r>
                        <a:rPr lang="ru-RU" sz="1200" spc="-5" dirty="0" smtClean="0">
                          <a:effectLst/>
                        </a:rPr>
                        <a:t>шоссе»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0,21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21990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</a:rPr>
                        <a:t>Строительство ТПУ</a:t>
                      </a:r>
                      <a:endParaRPr lang="ru-RU" sz="12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Фрязино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360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Фрязино Товарная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5057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</a:rPr>
                        <a:t>Развитие магистральных путей железной дороги</a:t>
                      </a:r>
                      <a:endParaRPr lang="ru-RU" sz="12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effectLst/>
                        </a:rPr>
                        <a:t>Болшево</a:t>
                      </a:r>
                      <a:r>
                        <a:rPr lang="ru-RU" sz="1200" kern="1200" dirty="0">
                          <a:effectLst/>
                        </a:rPr>
                        <a:t>-Фрязино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(Ярославское направление МЖД)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1,89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50578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</a:rPr>
                        <a:t>Строительство </a:t>
                      </a:r>
                      <a:r>
                        <a:rPr lang="ru-RU" sz="1200" baseline="0" dirty="0" smtClean="0">
                          <a:effectLst/>
                        </a:rPr>
                        <a:t>транспортной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</a:rPr>
                        <a:t>развязки </a:t>
                      </a:r>
                      <a:r>
                        <a:rPr lang="ru-RU" sz="1200" baseline="0" dirty="0">
                          <a:effectLst/>
                        </a:rPr>
                        <a:t>на автомобильных дорогах федерального значения</a:t>
                      </a:r>
                      <a:endParaRPr lang="ru-RU" sz="12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Ивантеевка – Фрязино – А-103 </a:t>
                      </a:r>
                      <a:r>
                        <a:rPr lang="ru-RU" sz="1200" dirty="0" smtClean="0">
                          <a:effectLst/>
                        </a:rPr>
                        <a:t>«Щёлковское шоссе»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  <a:tr h="322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Щелково –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Фряново</a:t>
                      </a: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625" marR="53625" marT="0" marB="0" anchor="ctr"/>
                </a:tc>
              </a:tr>
            </a:tbl>
          </a:graphicData>
        </a:graphic>
      </p:graphicFrame>
      <p:pic>
        <p:nvPicPr>
          <p:cNvPr id="9" name="Picture 2" descr="F:\ПРОЕКТЫ\КСОДД МО\Домодедово\дорога длинная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01" y="2086788"/>
            <a:ext cx="975497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42" y="3573016"/>
            <a:ext cx="1284518" cy="720080"/>
          </a:xfrm>
          <a:prstGeom prst="rect">
            <a:avLst/>
          </a:prstGeom>
        </p:spPr>
      </p:pic>
      <p:pic>
        <p:nvPicPr>
          <p:cNvPr id="14" name="Picture 2" descr="C:\Users\dandreev\Desktop\Талдом картинки\CloverStackIntersection.svg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1">
                <a:lumMod val="75000"/>
                <a:lumOff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46" y="5013176"/>
            <a:ext cx="981109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0" y="404664"/>
            <a:ext cx="9905999" cy="946035"/>
          </a:xfrm>
          <a:prstGeom prst="rect">
            <a:avLst/>
          </a:prstGeom>
          <a:noFill/>
        </p:spPr>
        <p:txBody>
          <a:bodyPr wrap="square" lIns="68206" tIns="34103" rIns="68206" bIns="34103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Мероприятия Схемы территориального планирования транспортного обслуживания Московской области, запланированные к реализации 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территории городского округа Фрязино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51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4665"/>
            <a:ext cx="9906000" cy="389105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2018 год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0" y="-2"/>
            <a:ext cx="9906000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Развитие улично-дорожной сети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N:\ОДД\КСОДД Фрязино\Презентация\Развитие УДС 201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" t="20715" r="70094" b="59379"/>
          <a:stretch/>
        </p:blipFill>
        <p:spPr bwMode="auto">
          <a:xfrm>
            <a:off x="128464" y="4365104"/>
            <a:ext cx="2864113" cy="150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:\ОДД\КСОДД Фрязино\Презентация\Развитие УДС 201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9" t="15306" r="1197" b="15992"/>
          <a:stretch/>
        </p:blipFill>
        <p:spPr bwMode="auto">
          <a:xfrm>
            <a:off x="3080792" y="878575"/>
            <a:ext cx="6667501" cy="51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21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4665"/>
            <a:ext cx="9906000" cy="389105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20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25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год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1" y="-2"/>
            <a:ext cx="9906000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Развитие улично-дорожной сети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N:\ОДД\КСОДД Фрязино\Презентация\Развитие УДС 202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" t="20081" r="67474" b="50502"/>
          <a:stretch/>
        </p:blipFill>
        <p:spPr bwMode="auto">
          <a:xfrm>
            <a:off x="156804" y="3933824"/>
            <a:ext cx="3124201" cy="222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N:\ОДД\КСОДД Фрязино\Презентация\Развитие УДС 202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7" t="14527" r="1072" b="15649"/>
          <a:stretch/>
        </p:blipFill>
        <p:spPr bwMode="auto">
          <a:xfrm>
            <a:off x="3080792" y="878575"/>
            <a:ext cx="6696075" cy="527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35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864388" y="-2"/>
            <a:ext cx="4343930" cy="389105"/>
          </a:xfrm>
          <a:prstGeom prst="rect">
            <a:avLst/>
          </a:prstGeom>
        </p:spPr>
        <p:txBody>
          <a:bodyPr wrap="none" lIns="95782" tIns="47891" rIns="95782" bIns="47891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Организация дорожного движения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33121" y="717674"/>
            <a:ext cx="37444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 по организации дорожного движения реализуемые</a:t>
            </a:r>
          </a:p>
          <a:p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автодорогах округа до 2018 года:</a:t>
            </a:r>
          </a:p>
          <a:p>
            <a:pPr marL="268287">
              <a:spcBef>
                <a:spcPts val="12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одностороннего движения</a:t>
            </a:r>
          </a:p>
          <a:p>
            <a:pPr marL="268287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участков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г.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 Фрязино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68287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7">
              <a:spcBef>
                <a:spcPts val="12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светофорного объекта               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68287">
              <a:spcBef>
                <a:spcPts val="120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дорожным движением (организация координированного управления светофорными объектами)</a:t>
            </a:r>
          </a:p>
          <a:p>
            <a:pPr marL="268287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</a:t>
            </a:r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7">
              <a:spcBef>
                <a:spcPts val="1200"/>
              </a:spcBef>
            </a:pP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691" y="1408021"/>
            <a:ext cx="739999" cy="78181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690" y="2118928"/>
            <a:ext cx="739999" cy="781815"/>
          </a:xfrm>
          <a:prstGeom prst="rect">
            <a:avLst/>
          </a:prstGeom>
        </p:spPr>
      </p:pic>
      <p:pic>
        <p:nvPicPr>
          <p:cNvPr id="17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267" y="3042943"/>
            <a:ext cx="739999" cy="781815"/>
          </a:xfrm>
          <a:prstGeom prst="rect">
            <a:avLst/>
          </a:prstGeom>
        </p:spPr>
      </p:pic>
      <p:pic>
        <p:nvPicPr>
          <p:cNvPr id="4098" name="Picture 2" descr="N:\ОДД\КСОДД Фрязино\Презентация\ОДД 201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" t="20468" r="65445" b="52360"/>
          <a:stretch/>
        </p:blipFill>
        <p:spPr bwMode="auto">
          <a:xfrm>
            <a:off x="6006689" y="4293096"/>
            <a:ext cx="3462494" cy="205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N:\ОДД\КСОДД Фрязино\Презентация\ОДД 2018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0" t="17031" r="4807" b="18271"/>
          <a:stretch/>
        </p:blipFill>
        <p:spPr bwMode="auto">
          <a:xfrm>
            <a:off x="128464" y="1148457"/>
            <a:ext cx="5596012" cy="457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56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4665"/>
            <a:ext cx="9906000" cy="389105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Оптимизация грузового движения на территории городского округа Фрязино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864388" y="-2"/>
            <a:ext cx="4343930" cy="389105"/>
          </a:xfrm>
          <a:prstGeom prst="rect">
            <a:avLst/>
          </a:prstGeom>
        </p:spPr>
        <p:txBody>
          <a:bodyPr wrap="none" lIns="95782" tIns="47891" rIns="95782" bIns="47891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Организация дорожного движения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N:\ОДД\КСОДД Фрязино\Презентация\Грузовой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4" t="15283" r="1092" b="16479"/>
          <a:stretch/>
        </p:blipFill>
        <p:spPr bwMode="auto">
          <a:xfrm>
            <a:off x="2892040" y="854043"/>
            <a:ext cx="6680410" cy="515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:\ОДД\КСОДД Фрязино\Презентация\Грузовой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" t="20468" r="65846" b="64085"/>
          <a:stretch/>
        </p:blipFill>
        <p:spPr bwMode="auto">
          <a:xfrm>
            <a:off x="74195" y="5373430"/>
            <a:ext cx="3311817" cy="116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70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0" y="-2"/>
            <a:ext cx="9906000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Оптимизация системы пассажирских перевозок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8578" y="620688"/>
            <a:ext cx="4384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оптимизации 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</a:p>
          <a:p>
            <a:pPr algn="ctr"/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пассажирских перевозок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106922"/>
              </p:ext>
            </p:extLst>
          </p:nvPr>
        </p:nvGraphicFramePr>
        <p:xfrm>
          <a:off x="5529064" y="1310224"/>
          <a:ext cx="4248471" cy="444374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2048"/>
                <a:gridCol w="3096344"/>
                <a:gridCol w="720079"/>
              </a:tblGrid>
              <a:tr h="6552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реализации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73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Корректировка количества автобусов, интервалов движения и времени работы транспорта на маршрутах 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13, 14,</a:t>
                      </a:r>
                      <a:r>
                        <a:rPr lang="ru-RU" sz="9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1, 2, 3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3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муниципальных маршрутов (включая приобретение необходимого подвижного состава), 3 новых маршрута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2018-2025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3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ЦДС, включая ГЛОНАСС/GPS и систему видеонаблюдения на транспорте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3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системы информирования пассажиров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2018 - 2025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3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и строительство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ОРП</a:t>
                      </a:r>
                      <a:r>
                        <a:rPr lang="ru-RU" sz="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ОРП</a:t>
                      </a:r>
                      <a:endParaRPr lang="ru-RU" sz="9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3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и строительство ТПУ,</a:t>
                      </a:r>
                      <a:r>
                        <a:rPr lang="ru-RU" sz="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ТПУ</a:t>
                      </a:r>
                      <a:endParaRPr lang="ru-RU" sz="9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3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Строительство, обустройство и реконструкция </a:t>
                      </a:r>
                      <a:r>
                        <a:rPr lang="ru-RU" sz="9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о.п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3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созданию </a:t>
                      </a:r>
                      <a:r>
                        <a:rPr lang="ru-RU" sz="9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безбарьерной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среды для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 с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ограниченными физическими возможностями на существующих </a:t>
                      </a:r>
                      <a:r>
                        <a:rPr lang="ru-RU" sz="9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о.п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146" name="Picture 2" descr="N:\ОДД\КСОДД Фрязино\Презентация\10_Маршруты_автобус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1" t="13786" r="1784" b="34794"/>
          <a:stretch/>
        </p:blipFill>
        <p:spPr bwMode="auto">
          <a:xfrm>
            <a:off x="68284" y="611674"/>
            <a:ext cx="5386261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N:\ОДД\КСОДД Фрязино\Презентация\10_Маршруты_автобус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2" t="66324" r="59010" b="18836"/>
          <a:stretch/>
        </p:blipFill>
        <p:spPr bwMode="auto">
          <a:xfrm>
            <a:off x="3031692" y="5157192"/>
            <a:ext cx="2386886" cy="140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81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0" y="-2"/>
            <a:ext cx="9906000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Совершенствование условий пешеходного движения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97614" y="669370"/>
            <a:ext cx="72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 по совершенствованию условий пешеходного движения на территории г. о.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Фрязино до 2025 года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5812" y="1308026"/>
            <a:ext cx="8289238" cy="688903"/>
          </a:xfrm>
          <a:prstGeom prst="roundRect">
            <a:avLst>
              <a:gd name="adj" fmla="val 26556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30446" y="1086102"/>
            <a:ext cx="893092" cy="84031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elitvin\Desktop\Домодедово\пеш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07" y="1270736"/>
            <a:ext cx="1179959" cy="68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691680" y="150625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ограждений,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км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97208" y="2260410"/>
            <a:ext cx="8116648" cy="853521"/>
          </a:xfrm>
          <a:prstGeom prst="roundRect">
            <a:avLst>
              <a:gd name="adj" fmla="val 26556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527077" y="2337414"/>
            <a:ext cx="736540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бустройство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имеющихся пешеходных переходов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52289-2004, </a:t>
            </a:r>
            <a:r>
              <a:rPr lang="en-US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участка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54" y="2317340"/>
            <a:ext cx="1038045" cy="739658"/>
          </a:xfrm>
          <a:prstGeom prst="rect">
            <a:avLst/>
          </a:prstGeom>
        </p:spPr>
      </p:pic>
      <p:sp>
        <p:nvSpPr>
          <p:cNvPr id="24" name="Скругленный прямоугольник 23"/>
          <p:cNvSpPr/>
          <p:nvPr/>
        </p:nvSpPr>
        <p:spPr>
          <a:xfrm>
            <a:off x="806639" y="4425851"/>
            <a:ext cx="8116648" cy="814963"/>
          </a:xfrm>
          <a:prstGeom prst="roundRect">
            <a:avLst>
              <a:gd name="adj" fmla="val 26556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90262" y="3229917"/>
            <a:ext cx="893092" cy="77514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466299" y="4389073"/>
            <a:ext cx="960102" cy="8110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 descr="C:\Users\elitvin\Desktop\Домодедово\стройка тротуаров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69" y="4293449"/>
            <a:ext cx="858282" cy="89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753507" y="4731627"/>
            <a:ext cx="30757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троительство тротуаров, </a:t>
            </a:r>
            <a:r>
              <a:rPr lang="en-US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км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Скругленный прямоугольник 32"/>
          <p:cNvSpPr/>
          <p:nvPr/>
        </p:nvSpPr>
        <p:spPr>
          <a:xfrm>
            <a:off x="797208" y="3302360"/>
            <a:ext cx="8116648" cy="853521"/>
          </a:xfrm>
          <a:prstGeom prst="roundRect">
            <a:avLst>
              <a:gd name="adj" fmla="val 26556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527077" y="3559843"/>
            <a:ext cx="73654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новых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переходов, </a:t>
            </a:r>
            <a:r>
              <a:rPr lang="en-US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участков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54" y="3359290"/>
            <a:ext cx="1038045" cy="73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9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650694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0" y="-2"/>
            <a:ext cx="9906000" cy="681493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Повышение уровня безопасности дорожного движения и совершенствование условий пешеходного движения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N:\ОДД\КСОДД Фрязино\Презентация\пеш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804" y="2852936"/>
            <a:ext cx="2813806" cy="3286000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920804" y="2276872"/>
            <a:ext cx="2813806" cy="5276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Типовая схема обустройства пешеходного перехода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N:\ОДД\КСОДД Фрязино\Презентация\пешеходы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20724" r="72727" b="64033"/>
          <a:stretch/>
        </p:blipFill>
        <p:spPr bwMode="auto">
          <a:xfrm>
            <a:off x="7020221" y="980728"/>
            <a:ext cx="2614971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N:\ОДД\КСОДД Фрязино\Презентация\пешеходы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8" t="15265" r="1156" b="16630"/>
          <a:stretch/>
        </p:blipFill>
        <p:spPr bwMode="auto">
          <a:xfrm>
            <a:off x="128464" y="1124744"/>
            <a:ext cx="6677425" cy="514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40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N:\ОДД\КСОДД Фрязино\Презентация\Велосипеды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15378" r="1038" b="16371"/>
          <a:stretch/>
        </p:blipFill>
        <p:spPr bwMode="auto">
          <a:xfrm>
            <a:off x="56456" y="908720"/>
            <a:ext cx="6697133" cy="516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650694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0" y="-2"/>
            <a:ext cx="9906000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Совершенствование условий велосипедного движения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884140" y="1035894"/>
            <a:ext cx="2517061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маршрутов</a:t>
            </a:r>
          </a:p>
          <a:p>
            <a:pPr algn="ctr"/>
            <a:endParaRPr lang="ru-RU" sz="1600" b="1" dirty="0" smtClean="0">
              <a:solidFill>
                <a:srgbClr val="0634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Рекреационные маршруты – 1</a:t>
            </a:r>
          </a:p>
          <a:p>
            <a:r>
              <a:rPr lang="ru-RU" sz="1400" dirty="0" smtClean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(5,4 км)</a:t>
            </a:r>
          </a:p>
          <a:p>
            <a:endParaRPr lang="ru-RU" sz="1400" dirty="0" smtClean="0">
              <a:solidFill>
                <a:srgbClr val="0634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solidFill>
                <a:srgbClr val="0634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</a:t>
            </a:r>
            <a:r>
              <a:rPr lang="en-US" sz="1400" dirty="0" smtClean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 smtClean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деловые)</a:t>
            </a:r>
          </a:p>
          <a:p>
            <a:r>
              <a:rPr lang="ru-RU" sz="1400" dirty="0" smtClean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маршруты– 2 (</a:t>
            </a:r>
            <a:r>
              <a:rPr lang="en-US" sz="1400" dirty="0" smtClean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</a:t>
            </a:r>
            <a:r>
              <a:rPr lang="ru-RU" sz="1400" dirty="0" smtClean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км)</a:t>
            </a:r>
            <a:endParaRPr lang="ru-RU" sz="1400" dirty="0">
              <a:solidFill>
                <a:srgbClr val="0634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C:\Users\elitvin\Desktop\Домодедово\вело 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79807" y="2029700"/>
            <a:ext cx="559487" cy="59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79807" y="1334449"/>
            <a:ext cx="608235" cy="593022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634488" y="2287905"/>
            <a:ext cx="216024" cy="2049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634488" y="2204864"/>
            <a:ext cx="2160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584848" y="4448145"/>
            <a:ext cx="216024" cy="20499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584848" y="4365104"/>
            <a:ext cx="2160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Овал 19"/>
          <p:cNvSpPr/>
          <p:nvPr/>
        </p:nvSpPr>
        <p:spPr>
          <a:xfrm>
            <a:off x="2504728" y="2780928"/>
            <a:ext cx="216024" cy="20499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504728" y="2697887"/>
            <a:ext cx="2160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" name="Овал 21"/>
          <p:cNvSpPr/>
          <p:nvPr/>
        </p:nvSpPr>
        <p:spPr>
          <a:xfrm>
            <a:off x="3749638" y="2899683"/>
            <a:ext cx="216024" cy="20499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749638" y="2816642"/>
            <a:ext cx="2160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" name="Овал 23"/>
          <p:cNvSpPr/>
          <p:nvPr/>
        </p:nvSpPr>
        <p:spPr>
          <a:xfrm>
            <a:off x="2504728" y="3347615"/>
            <a:ext cx="216024" cy="20499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504728" y="3264574"/>
            <a:ext cx="2160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2051" name="Picture 3" descr="N:\ОДД\КСОДД Фрязино\Презентация\Велосипеды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" t="20178" r="72707" b="62985"/>
          <a:stretch/>
        </p:blipFill>
        <p:spPr bwMode="auto">
          <a:xfrm>
            <a:off x="6884140" y="3630537"/>
            <a:ext cx="2590800" cy="127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Овал 26"/>
          <p:cNvSpPr/>
          <p:nvPr/>
        </p:nvSpPr>
        <p:spPr>
          <a:xfrm>
            <a:off x="3368824" y="4998625"/>
            <a:ext cx="216024" cy="2049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368824" y="4915584"/>
            <a:ext cx="2160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2698599" y="2488498"/>
            <a:ext cx="216024" cy="2049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698599" y="2405457"/>
            <a:ext cx="2160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304928" y="4062099"/>
            <a:ext cx="216024" cy="20499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4304928" y="3979058"/>
            <a:ext cx="2160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6" name="Овал 35"/>
          <p:cNvSpPr/>
          <p:nvPr/>
        </p:nvSpPr>
        <p:spPr>
          <a:xfrm>
            <a:off x="3260812" y="3616953"/>
            <a:ext cx="216024" cy="20499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260812" y="3533912"/>
            <a:ext cx="2160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830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4010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" y="-2"/>
            <a:ext cx="9905998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Оптимизация парковочного пространства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0" y="404665"/>
            <a:ext cx="9906000" cy="681493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Предложения по размещению новых парковок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на территории городского округа Фрязино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" descr="C:\Users\elitvin\Desktop\Домодедово\задачи галочк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08" y="1249634"/>
            <a:ext cx="687918" cy="68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813726" y="1224261"/>
            <a:ext cx="326387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имеется порядка 20 гаражных кооперативов, в которых размещено около 4500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машиномест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" descr="C:\Users\elitvin\Desktop\Домодедово\задачи галочк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08" y="2409966"/>
            <a:ext cx="687918" cy="68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813726" y="2276872"/>
            <a:ext cx="32464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Гаражные кооперативы расположены достаточно равномерно по территории городского округа Фрязино</a:t>
            </a:r>
          </a:p>
        </p:txBody>
      </p:sp>
      <p:pic>
        <p:nvPicPr>
          <p:cNvPr id="3074" name="Picture 2" descr="N:\ОДД\КСОДД Фрязино\Презентация\15_Парковки_проектируемые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" t="13723" r="2516" b="21759"/>
          <a:stretch/>
        </p:blipFill>
        <p:spPr bwMode="auto">
          <a:xfrm>
            <a:off x="4077598" y="1023111"/>
            <a:ext cx="5688632" cy="554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elitvin\Desktop\Домодедово\задачи галочк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5" y="3496299"/>
            <a:ext cx="687918" cy="68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858806" y="3443633"/>
            <a:ext cx="320132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Предусматривается увеличение количества машиномест за счет строительства многоярусного паркинга на  11360 машиномест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81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3891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0" y="-2"/>
            <a:ext cx="9906000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ПРОГРАММА МЕРОПРИЯТИЙ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64159" y="547316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показатели и индикаторы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738171"/>
              </p:ext>
            </p:extLst>
          </p:nvPr>
        </p:nvGraphicFramePr>
        <p:xfrm>
          <a:off x="272480" y="1051372"/>
          <a:ext cx="9361040" cy="455038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98015"/>
                <a:gridCol w="946601"/>
                <a:gridCol w="1336489"/>
                <a:gridCol w="1327807"/>
                <a:gridCol w="1152128"/>
              </a:tblGrid>
              <a:tr h="13750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индикатора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5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Текущее значение 2015 год (на начало года)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2018 года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2025 года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37503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1 Развитие улично-дорожной сети и повышение уровня организации движения легкового и грузового транспорта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0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Протяжённость автомобильных дорог общего пользования местного значения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41,2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46,9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</a:tr>
              <a:tr h="137503"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2 Оптимизация системы пассажирских перевозок 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00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время ожидания пассажирского транспорта на остановках на ключевых маршрутах:</a:t>
                      </a:r>
                    </a:p>
                    <a:p>
                      <a:pPr marL="351790" indent="-171450" algn="l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(социальные) маршруты;</a:t>
                      </a:r>
                    </a:p>
                    <a:p>
                      <a:pPr marL="351790" marR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(коммерческие) маршруты;</a:t>
                      </a:r>
                    </a:p>
                    <a:p>
                      <a:pPr marL="351790" marR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межмуниципальные маршруты;</a:t>
                      </a:r>
                    </a:p>
                    <a:p>
                      <a:pPr marL="351790" marR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межсубъектные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маршруты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25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22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111" marR="36111" marT="0" marB="0" anchor="ctr"/>
                </a:tc>
              </a:tr>
              <a:tr h="4407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Регулярность движения маршрутного транспорта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рейсов выполненных по расписанию, %</a:t>
                      </a:r>
                      <a:endParaRPr lang="ru-RU" sz="90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данных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</a:tr>
              <a:tr h="137503"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3 Оптимизация парковочного пространства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0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(созданных) машиномест на парковках общего пользования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11360***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</a:tr>
              <a:tr h="137503"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4 Совершенствование условий велосипедного и пешеходного движения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Протяжённость велосипедных дорожек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</a:tr>
              <a:tr h="176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обустроенных пешеходных переходов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</a:tr>
              <a:tr h="2750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установленных пешеходных ограждений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п.м.</a:t>
                      </a:r>
                      <a:endParaRPr lang="ru-RU" sz="90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нет данных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17500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</a:tr>
              <a:tr h="137503"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5 Повышение уровня безопасности дорожного движения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07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(транспортный) риск (погибших на 100 тыс. человек населения городского округа) (численность населения </a:t>
                      </a:r>
                      <a:r>
                        <a:rPr lang="ru-RU" sz="9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итогам 2014 г. –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58 946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чел.)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чел./100 тыс. чел.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2,0**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1,2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 anchor="ctr"/>
                </a:tc>
              </a:tr>
              <a:tr h="212768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Примечание: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Значение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индикатора определяется на основе анализа очагов аварийности за предыдущий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год;</a:t>
                      </a:r>
                    </a:p>
                    <a:p>
                      <a:pPr marL="627063" indent="0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 - значение индикатора может быть достигнуто только при реализации комплекса мероприятий на федеральных, региональных и муниципальных автодорогах;</a:t>
                      </a:r>
                    </a:p>
                    <a:p>
                      <a:pPr marL="627063" indent="0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*** – без учета парковок у новых ЖК.</a:t>
                      </a:r>
                      <a:endParaRPr lang="ru-RU" sz="900" dirty="0">
                        <a:solidFill>
                          <a:srgbClr val="6633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11" marR="361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41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3891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0" y="-2"/>
            <a:ext cx="9906000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ПРОГРАММА МЕРОПРИЯТИЙ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331109"/>
              </p:ext>
            </p:extLst>
          </p:nvPr>
        </p:nvGraphicFramePr>
        <p:xfrm>
          <a:off x="2195736" y="264776"/>
          <a:ext cx="5806083" cy="152140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677575"/>
                <a:gridCol w="4128508"/>
              </a:tblGrid>
              <a:tr h="1521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Этапы и сроки реализации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этап: </a:t>
                      </a:r>
                      <a:r>
                        <a:rPr lang="ru-RU" sz="16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</a:t>
                      </a:r>
                      <a:r>
                        <a:rPr lang="ru-RU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6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гг.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этап: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2025 гг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>
            <a:off x="1682241" y="1484784"/>
            <a:ext cx="5842087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2117" y="6262191"/>
            <a:ext cx="690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Необходима актуализация КСОДД не реже, чем каждые 5 лет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74444" y="1593001"/>
            <a:ext cx="717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63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Оценочные данные по финансированию программы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475775"/>
              </p:ext>
            </p:extLst>
          </p:nvPr>
        </p:nvGraphicFramePr>
        <p:xfrm>
          <a:off x="808377" y="2060848"/>
          <a:ext cx="8289245" cy="2323236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5296751"/>
                <a:gridCol w="1584176"/>
                <a:gridCol w="1408318"/>
              </a:tblGrid>
              <a:tr h="25033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рублей, в ценах текущего периода*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− 2018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2018 −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/>
                </a:tc>
              </a:tr>
              <a:tr h="17716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развитию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УДС (автодороги</a:t>
                      </a:r>
                      <a:r>
                        <a:rPr lang="ru-RU" sz="1200" b="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регионального значения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74 357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714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развитию УДС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(автодороги местного значения)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23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726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1 687 710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0458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повышению уровня организации движения легкового и грузового транспорта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</a:tr>
              <a:tr h="1268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оптимизации пассажирских перевозок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84 896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114 564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</a:tr>
              <a:tr h="160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оптимизации парковочного пространства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14 188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</a:tr>
              <a:tr h="19314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организации </a:t>
                      </a:r>
                      <a:r>
                        <a:rPr lang="ru-RU" sz="12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велопешеходных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дорожек и </a:t>
                      </a:r>
                      <a:r>
                        <a:rPr lang="ru-RU" sz="12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велопарковок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613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62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</a:tr>
              <a:tr h="1874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совершенствованию условий пешеходного движения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117 669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</a:tr>
              <a:tr h="2155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67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498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802 3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4657" marR="64657" marT="0" marB="0" anchor="ctr"/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910330"/>
              </p:ext>
            </p:extLst>
          </p:nvPr>
        </p:nvGraphicFramePr>
        <p:xfrm>
          <a:off x="807339" y="4365104"/>
          <a:ext cx="8291323" cy="96012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5297789"/>
                <a:gridCol w="1617500"/>
                <a:gridCol w="1376034"/>
              </a:tblGrid>
              <a:tr h="15588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 Бюджет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6" marR="68566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154 </a:t>
                      </a: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15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66" marR="68566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800 900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66" marR="68566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57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Бюджет </a:t>
                      </a:r>
                      <a:r>
                        <a:rPr lang="ru-RU" sz="12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Фрязино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6" marR="68566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61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955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66" marR="68566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878 137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66" marR="68566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76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Внебюджетные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6" marR="68566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161 </a:t>
                      </a: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128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66" marR="68566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123 </a:t>
                      </a:r>
                      <a:r>
                        <a:rPr lang="en-US" sz="14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299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66" marR="68566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dandreev\Desktop\Безымянный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r="7349" b="234"/>
          <a:stretch/>
        </p:blipFill>
        <p:spPr bwMode="auto">
          <a:xfrm>
            <a:off x="1" y="0"/>
            <a:ext cx="9906000" cy="68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94250" y="6486899"/>
            <a:ext cx="2311400" cy="365125"/>
          </a:xfrm>
        </p:spPr>
        <p:txBody>
          <a:bodyPr/>
          <a:lstStyle/>
          <a:p>
            <a:fld id="{BFF86292-FC52-47B9-A97C-F7261F312132}" type="slidenum">
              <a:rPr lang="ru-RU" sz="1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</a:t>
            </a:fld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" y="389103"/>
            <a:ext cx="990600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0" y="-2"/>
            <a:ext cx="9906000" cy="389105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РЕЗУЛЬТАТЫ РАЗРАБОТКИ КСОДД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13"/>
          <p:cNvSpPr txBox="1">
            <a:spLocks/>
          </p:cNvSpPr>
          <p:nvPr/>
        </p:nvSpPr>
        <p:spPr>
          <a:xfrm>
            <a:off x="8172400" y="6389948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07703" y="1239181"/>
            <a:ext cx="712879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связности территорий городского округа Фрязино и его транспортной доступности в сообщении с сопредельными территориями и г. Москвой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пропускной способности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УДС,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транспортных задержек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скорости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транспортных потоков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уровня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шумовой нагрузки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грузового автотранспорта на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селитебные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за счет введения маршрутизации перемещения грузовиков на территории г. Фрязино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907595" y="3805646"/>
            <a:ext cx="70927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2025 году будет полностью устранен имеющийся дефицит парковочных площадей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374" y="1239181"/>
            <a:ext cx="20043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sz="1200" b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2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улично-дорожной сети и повышение уровня </a:t>
            </a:r>
            <a:r>
              <a:rPr lang="ru-RU" sz="1200" b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r>
              <a:rPr lang="ru-RU" sz="1200" b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легкового и грузового </a:t>
            </a:r>
            <a:r>
              <a:rPr lang="ru-RU" sz="1200" b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 </a:t>
            </a:r>
            <a:endParaRPr lang="ru-RU" sz="1200" b="1" dirty="0">
              <a:solidFill>
                <a:srgbClr val="A5002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897" y="2612422"/>
            <a:ext cx="19908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2 Оптимизация системы пассажирских перевозок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5053" y="3652167"/>
            <a:ext cx="192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3 Оптимизация парковочного пространства</a:t>
            </a:r>
            <a:endParaRPr lang="ru-RU" sz="1200" b="1" dirty="0">
              <a:solidFill>
                <a:srgbClr val="A5002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07595" y="2618234"/>
            <a:ext cx="69847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транспортной доступности объектов притяжения пассажирских потоков как на территории округа, так и за его пределами, создания транспортно-пересадочных узлов, введения систем диспетчеризации и информирования пассажиров, создания </a:t>
            </a:r>
            <a:r>
              <a:rPr lang="ru-RU" sz="12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безбарьерной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среды для пассажиров с ограниченными возможностями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913" y="4352012"/>
            <a:ext cx="18280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4 Совершенствование условий велосипедного и пешеходного движения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884182" y="4382932"/>
            <a:ext cx="713961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Предложена удобная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велосипедная инфраструктура предназначенная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для рекреационных целей, так и для удовлетворения спроса на передвижения в прочих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целях</a:t>
            </a:r>
            <a:b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(общей протяженностью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км)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беспрепятственного перемещения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пешеходных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потоков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ДТП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участием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пешеходов и тяжести их последствий 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171" y="5590176"/>
            <a:ext cx="192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5 Повышение уровня безопасности дорожного движения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913030" y="5606881"/>
            <a:ext cx="713961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риска более чем на 40% , достижение уровня 1,2 погибших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100 тыс. человек к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реализация предлагаемых мероприятий в комплексе с мероприятиями, рекомендуемыми на федеральных автомобильных </a:t>
            </a: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Ликвидация имеющихся мест концентрации ДТП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1951506" y="2590171"/>
            <a:ext cx="6965937" cy="24843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1951506" y="3632200"/>
            <a:ext cx="6965937" cy="24843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1963291" y="4358089"/>
            <a:ext cx="6965937" cy="24843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1948058" y="5552473"/>
            <a:ext cx="6965937" cy="24843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467544" y="500517"/>
            <a:ext cx="8352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разработки КСОДД является Программа </a:t>
            </a:r>
            <a:r>
              <a:rPr lang="ru-RU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взаимоувязанных </a:t>
            </a:r>
            <a:r>
              <a: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</a:t>
            </a:r>
            <a:r>
              <a:rPr lang="ru-RU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транспортной системы и оптимизации схемы организации дорожного движения на территории городского округа </a:t>
            </a:r>
            <a:r>
              <a: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Фрязино, реализация которых обеспечит:</a:t>
            </a:r>
          </a:p>
        </p:txBody>
      </p:sp>
      <p:pic>
        <p:nvPicPr>
          <p:cNvPr id="27" name="Picture 5" descr="ПрезентацияОбл_NE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3166" r="65488" b="92692"/>
          <a:stretch/>
        </p:blipFill>
        <p:spPr bwMode="auto">
          <a:xfrm>
            <a:off x="74195" y="6556830"/>
            <a:ext cx="1644710" cy="1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27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11638</TotalTime>
  <Words>1354</Words>
  <Application>Microsoft Office PowerPoint</Application>
  <PresentationFormat>Лист A4 (210x297 мм)</PresentationFormat>
  <Paragraphs>335</Paragraphs>
  <Slides>19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Литвин Евгений</dc:creator>
  <cp:lastModifiedBy>Михайлина Марина</cp:lastModifiedBy>
  <cp:revision>759</cp:revision>
  <cp:lastPrinted>2015-11-29T08:12:41Z</cp:lastPrinted>
  <dcterms:created xsi:type="dcterms:W3CDTF">2015-04-27T09:45:41Z</dcterms:created>
  <dcterms:modified xsi:type="dcterms:W3CDTF">2015-12-10T13:49:11Z</dcterms:modified>
</cp:coreProperties>
</file>